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60"/>
  </p:handoutMasterIdLst>
  <p:sldIdLst>
    <p:sldId id="256" r:id="rId2"/>
    <p:sldId id="315" r:id="rId3"/>
    <p:sldId id="267" r:id="rId4"/>
    <p:sldId id="258" r:id="rId5"/>
    <p:sldId id="259" r:id="rId6"/>
    <p:sldId id="260" r:id="rId7"/>
    <p:sldId id="261" r:id="rId8"/>
    <p:sldId id="262" r:id="rId9"/>
    <p:sldId id="263" r:id="rId10"/>
    <p:sldId id="264" r:id="rId11"/>
    <p:sldId id="265"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7" r:id="rId39"/>
    <p:sldId id="294" r:id="rId40"/>
    <p:sldId id="295" r:id="rId41"/>
    <p:sldId id="296" r:id="rId42"/>
    <p:sldId id="298" r:id="rId43"/>
    <p:sldId id="299" r:id="rId44"/>
    <p:sldId id="300"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293"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4" d="100"/>
          <a:sy n="74" d="100"/>
        </p:scale>
        <p:origin x="-17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02EAD42-316F-4C40-95C3-0EE67120C326}" type="datetimeFigureOut">
              <a:rPr lang="en-US" smtClean="0"/>
              <a:t>5/2/2020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B9A785F-05A0-44B7-970C-19C516B4E4C7}" type="slidenum">
              <a:rPr lang="en-US" smtClean="0"/>
              <a:t>‹#›</a:t>
            </a:fld>
            <a:endParaRPr lang="en-US"/>
          </a:p>
        </p:txBody>
      </p:sp>
    </p:spTree>
    <p:extLst>
      <p:ext uri="{BB962C8B-B14F-4D97-AF65-F5344CB8AC3E}">
        <p14:creationId xmlns:p14="http://schemas.microsoft.com/office/powerpoint/2010/main" val="22840041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2CF481C-2101-4E91-BAB4-73D961A99B0C}" type="datetimeFigureOut">
              <a:rPr lang="en-US" smtClean="0"/>
              <a:t>5/2/2020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1"/>
            <a:ext cx="457200" cy="441325"/>
          </a:xfrm>
        </p:spPr>
        <p:txBody>
          <a:bodyPr/>
          <a:lstStyle>
            <a:lvl1pPr>
              <a:defRPr>
                <a:solidFill>
                  <a:schemeClr val="accent3">
                    <a:shade val="75000"/>
                  </a:schemeClr>
                </a:solidFill>
              </a:defRPr>
            </a:lvl1pPr>
          </a:lstStyle>
          <a:p>
            <a:fld id="{96B6EF37-2464-4556-8B19-402C57C0ABD6}"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CF481C-2101-4E91-BAB4-73D961A99B0C}"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B6EF37-2464-4556-8B19-402C57C0ABD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2"/>
            <a:ext cx="457200" cy="441325"/>
          </a:xfrm>
        </p:spPr>
        <p:txBody>
          <a:bodyPr/>
          <a:lstStyle/>
          <a:p>
            <a:fld id="{96B6EF37-2464-4556-8B19-402C57C0ABD6}"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CF481C-2101-4E91-BAB4-73D961A99B0C}"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2"/>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2CF481C-2101-4E91-BAB4-73D961A99B0C}"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3"/>
            <a:ext cx="457200" cy="441325"/>
          </a:xfrm>
        </p:spPr>
        <p:txBody>
          <a:bodyPr/>
          <a:lstStyle/>
          <a:p>
            <a:fld id="{96B6EF37-2464-4556-8B19-402C57C0ABD6}"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1"/>
            <a:ext cx="6480175"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42CF481C-2101-4E91-BAB4-73D961A99B0C}" type="datetimeFigureOut">
              <a:rPr lang="en-US" smtClean="0"/>
              <a:t>5/2/2020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1"/>
            <a:ext cx="457200" cy="441325"/>
          </a:xfrm>
        </p:spPr>
        <p:txBody>
          <a:bodyPr/>
          <a:lstStyle>
            <a:lvl1pPr>
              <a:defRPr>
                <a:solidFill>
                  <a:schemeClr val="accent3">
                    <a:shade val="75000"/>
                  </a:schemeClr>
                </a:solidFill>
              </a:defRPr>
            </a:lvl1pPr>
          </a:lstStyle>
          <a:p>
            <a:fld id="{96B6EF37-2464-4556-8B19-402C57C0ABD6}"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2CF481C-2101-4E91-BAB4-73D961A99B0C}"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B6EF37-2464-4556-8B19-402C57C0ABD6}" type="slidenum">
              <a:rPr lang="en-US" smtClean="0"/>
              <a:t>‹#›</a:t>
            </a:fld>
            <a:endParaRPr lang="en-US"/>
          </a:p>
        </p:txBody>
      </p:sp>
      <p:sp>
        <p:nvSpPr>
          <p:cNvPr id="8" name="Straight Connector 7"/>
          <p:cNvSpPr>
            <a:spLocks noChangeShapeType="1"/>
          </p:cNvSpPr>
          <p:nvPr/>
        </p:nvSpPr>
        <p:spPr bwMode="auto">
          <a:xfrm flipV="1">
            <a:off x="4563081" y="1575653"/>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3" y="1524001"/>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1"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2CF481C-2101-4E91-BAB4-73D961A99B0C}" type="datetimeFigureOut">
              <a:rPr lang="en-US" smtClean="0"/>
              <a:t>5/2/2020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4"/>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7"/>
            <a:ext cx="457200" cy="441325"/>
          </a:xfrm>
        </p:spPr>
        <p:txBody>
          <a:bodyPr/>
          <a:lstStyle>
            <a:lvl1pPr algn="ctr">
              <a:defRPr/>
            </a:lvl1pPr>
          </a:lstStyle>
          <a:p>
            <a:fld id="{96B6EF37-2464-4556-8B19-402C57C0ABD6}"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2CF481C-2101-4E91-BAB4-73D961A99B0C}"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1"/>
            <a:ext cx="457200" cy="441325"/>
          </a:xfrm>
        </p:spPr>
        <p:txBody>
          <a:bodyPr/>
          <a:lstStyle/>
          <a:p>
            <a:fld id="{96B6EF37-2464-4556-8B19-402C57C0ABD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7"/>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2CF481C-2101-4E91-BAB4-73D961A99B0C}" type="datetimeFigureOut">
              <a:rPr lang="en-US" smtClean="0"/>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6B6EF37-2464-4556-8B19-402C57C0ABD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1"/>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9"/>
            <a:ext cx="457200" cy="441325"/>
          </a:xfrm>
        </p:spPr>
        <p:txBody>
          <a:bodyPr/>
          <a:lstStyle>
            <a:lvl1pPr>
              <a:defRPr>
                <a:solidFill>
                  <a:schemeClr val="accent3">
                    <a:shade val="75000"/>
                  </a:schemeClr>
                </a:solidFill>
              </a:defRPr>
            </a:lvl1pPr>
          </a:lstStyle>
          <a:p>
            <a:fld id="{96B6EF37-2464-4556-8B19-402C57C0ABD6}" type="slidenum">
              <a:rPr lang="en-US" smtClean="0"/>
              <a:t>‹#›</a:t>
            </a:fld>
            <a:endParaRPr lang="en-US"/>
          </a:p>
        </p:txBody>
      </p:sp>
      <p:sp>
        <p:nvSpPr>
          <p:cNvPr id="21" name="Rectangle 20"/>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2CF481C-2101-4E91-BAB4-73D961A99B0C}" type="datetimeFigureOut">
              <a:rPr lang="en-US" smtClean="0"/>
              <a:t>5/2/2020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9"/>
            <a:ext cx="457200" cy="441325"/>
          </a:xfrm>
        </p:spPr>
        <p:txBody>
          <a:bodyPr/>
          <a:lstStyle/>
          <a:p>
            <a:fld id="{96B6EF37-2464-4556-8B19-402C57C0ABD6}"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42CF481C-2101-4E91-BAB4-73D961A99B0C}" type="datetimeFigureOut">
              <a:rPr lang="en-US" smtClean="0"/>
              <a:t>5/2/2020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1"/>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2CF481C-2101-4E91-BAB4-73D961A99B0C}" type="datetimeFigureOut">
              <a:rPr lang="en-US" smtClean="0"/>
              <a:t>5/2/2020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5"/>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6B6EF37-2464-4556-8B19-402C57C0ABD6}"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style>
          <a:lnRef idx="1">
            <a:schemeClr val="accent1"/>
          </a:lnRef>
          <a:fillRef idx="2">
            <a:schemeClr val="accent1"/>
          </a:fillRef>
          <a:effectRef idx="1">
            <a:schemeClr val="accent1"/>
          </a:effectRef>
          <a:fontRef idx="minor">
            <a:schemeClr val="dk1"/>
          </a:fontRef>
        </p:style>
        <p:txBody>
          <a:bodyPr anchor="ctr">
            <a:normAutofit/>
          </a:bodyPr>
          <a:lstStyle/>
          <a:p>
            <a:r>
              <a:rPr lang="en-US" b="1" dirty="0" smtClean="0"/>
              <a:t>By DR SAREER KHAN</a:t>
            </a:r>
            <a:endParaRPr lang="en-US" b="1" dirty="0"/>
          </a:p>
        </p:txBody>
      </p:sp>
      <p:sp>
        <p:nvSpPr>
          <p:cNvPr id="2" name="Title 1"/>
          <p:cNvSpPr>
            <a:spLocks noGrp="1"/>
          </p:cNvSpPr>
          <p:nvPr>
            <p:ph type="ctrTitle"/>
          </p:nvPr>
        </p:nvSpPr>
        <p:spPr/>
        <p:style>
          <a:lnRef idx="1">
            <a:schemeClr val="accent2"/>
          </a:lnRef>
          <a:fillRef idx="2">
            <a:schemeClr val="accent2"/>
          </a:fillRef>
          <a:effectRef idx="1">
            <a:schemeClr val="accent2"/>
          </a:effectRef>
          <a:fontRef idx="minor">
            <a:schemeClr val="dk1"/>
          </a:fontRef>
        </p:style>
        <p:txBody>
          <a:bodyPr/>
          <a:lstStyle/>
          <a:p>
            <a:r>
              <a:rPr lang="en-US" b="1" dirty="0" smtClean="0"/>
              <a:t>SOCIOLOGY</a:t>
            </a:r>
            <a:endParaRPr lang="en-US" b="1" dirty="0"/>
          </a:p>
        </p:txBody>
      </p:sp>
    </p:spTree>
    <p:extLst>
      <p:ext uri="{BB962C8B-B14F-4D97-AF65-F5344CB8AC3E}">
        <p14:creationId xmlns:p14="http://schemas.microsoft.com/office/powerpoint/2010/main" val="4006200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INSTITUTIONS</a:t>
            </a:r>
            <a:endParaRPr lang="en-US" dirty="0"/>
          </a:p>
        </p:txBody>
      </p:sp>
      <p:sp>
        <p:nvSpPr>
          <p:cNvPr id="3" name="Content Placeholder 2"/>
          <p:cNvSpPr>
            <a:spLocks noGrp="1"/>
          </p:cNvSpPr>
          <p:nvPr>
            <p:ph sz="quarter" idx="1"/>
          </p:nvPr>
        </p:nvSpPr>
        <p:spPr/>
        <p:txBody>
          <a:bodyPr>
            <a:normAutofit/>
          </a:bodyPr>
          <a:lstStyle/>
          <a:p>
            <a:r>
              <a:rPr lang="en-US" dirty="0" smtClean="0"/>
              <a:t>The family is a universal and multifunctional institutions even in highly advanced societies. Family is one of the oldest institutions, which influences the life  as well last code of behaviour of the people . A happy family life helps in making state and society happy and joyous</a:t>
            </a:r>
          </a:p>
          <a:p>
            <a:r>
              <a:rPr lang="en-US" dirty="0" smtClean="0"/>
              <a:t>The terms family has been derived from the “Roman” word “Families” which mean servants.</a:t>
            </a:r>
            <a:endParaRPr lang="en-US" dirty="0"/>
          </a:p>
        </p:txBody>
      </p:sp>
    </p:spTree>
    <p:extLst>
      <p:ext uri="{BB962C8B-B14F-4D97-AF65-F5344CB8AC3E}">
        <p14:creationId xmlns:p14="http://schemas.microsoft.com/office/powerpoint/2010/main" val="845893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FAMILY</a:t>
            </a:r>
            <a:endParaRPr lang="en-US" dirty="0"/>
          </a:p>
        </p:txBody>
      </p:sp>
      <p:sp>
        <p:nvSpPr>
          <p:cNvPr id="3" name="Content Placeholder 2"/>
          <p:cNvSpPr>
            <a:spLocks noGrp="1"/>
          </p:cNvSpPr>
          <p:nvPr>
            <p:ph sz="quarter" idx="1"/>
          </p:nvPr>
        </p:nvSpPr>
        <p:spPr/>
        <p:txBody>
          <a:bodyPr>
            <a:normAutofit/>
          </a:bodyPr>
          <a:lstStyle/>
          <a:p>
            <a:pPr marL="514350" indent="-514350">
              <a:buFont typeface="+mj-lt"/>
              <a:buAutoNum type="arabicPeriod"/>
            </a:pPr>
            <a:r>
              <a:rPr lang="en-US" b="1" dirty="0" smtClean="0"/>
              <a:t>Maciver: </a:t>
            </a:r>
            <a:r>
              <a:rPr lang="en-US" dirty="0" smtClean="0"/>
              <a:t>“ The family is a group defined by a social sufficiently precise and enduring to provide for the procreation and up-bringing of children.”</a:t>
            </a:r>
          </a:p>
          <a:p>
            <a:pPr marL="514350" indent="-514350">
              <a:buFont typeface="+mj-lt"/>
              <a:buAutoNum type="arabicPeriod"/>
            </a:pPr>
            <a:r>
              <a:rPr lang="en-US" b="1" dirty="0" smtClean="0"/>
              <a:t>Merrrill: </a:t>
            </a:r>
            <a:r>
              <a:rPr lang="en-US" dirty="0" smtClean="0"/>
              <a:t>“The family may be defined as the biological, social unit composed of husband, wife and children.”</a:t>
            </a:r>
          </a:p>
          <a:p>
            <a:pPr marL="514350" indent="-514350">
              <a:buFont typeface="+mj-lt"/>
              <a:buAutoNum type="arabicPeriod"/>
            </a:pPr>
            <a:r>
              <a:rPr lang="en-US" b="1" dirty="0" smtClean="0"/>
              <a:t>Clare:</a:t>
            </a:r>
            <a:r>
              <a:rPr lang="en-US" dirty="0" smtClean="0"/>
              <a:t> “ Family is a system of relationship existing between parents and children.”</a:t>
            </a:r>
            <a:endParaRPr lang="en-US" b="1" dirty="0" smtClean="0"/>
          </a:p>
        </p:txBody>
      </p:sp>
    </p:spTree>
    <p:extLst>
      <p:ext uri="{BB962C8B-B14F-4D97-AF65-F5344CB8AC3E}">
        <p14:creationId xmlns:p14="http://schemas.microsoft.com/office/powerpoint/2010/main" val="4209340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ircle(in)">
                                      <p:cBhvr>
                                        <p:cTn id="2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 OF FAMILY</a:t>
            </a:r>
            <a:endParaRPr lang="en-US" dirty="0"/>
          </a:p>
        </p:txBody>
      </p:sp>
      <p:sp>
        <p:nvSpPr>
          <p:cNvPr id="3" name="Content Placeholder 2"/>
          <p:cNvSpPr>
            <a:spLocks noGrp="1"/>
          </p:cNvSpPr>
          <p:nvPr>
            <p:ph sz="quarter" idx="1"/>
          </p:nvPr>
        </p:nvSpPr>
        <p:spPr/>
        <p:txBody>
          <a:bodyPr>
            <a:normAutofit/>
          </a:bodyPr>
          <a:lstStyle/>
          <a:p>
            <a:r>
              <a:rPr lang="en-US" dirty="0" smtClean="0"/>
              <a:t>A family is an institution, which is essential for meeting both the need and necessity of the individual as well as that of the whole society. Some of its salient characteristic are discussed as under.”</a:t>
            </a:r>
          </a:p>
          <a:p>
            <a:pPr marL="514350" indent="-514350">
              <a:buFont typeface="+mj-lt"/>
              <a:buAutoNum type="arabicPeriod"/>
            </a:pPr>
            <a:r>
              <a:rPr lang="en-US" b="1" dirty="0" smtClean="0"/>
              <a:t>Mating Relationship: </a:t>
            </a:r>
            <a:r>
              <a:rPr lang="en-US" dirty="0" smtClean="0"/>
              <a:t>one of the important characteristics of family is that of mating relationship. Without it no family can come into existence. So mating relationship is important for procreation and </a:t>
            </a:r>
            <a:r>
              <a:rPr lang="en-US" dirty="0"/>
              <a:t>u</a:t>
            </a:r>
            <a:r>
              <a:rPr lang="en-US" dirty="0" smtClean="0"/>
              <a:t>p bringing of children, which is a continuation of the institution</a:t>
            </a:r>
            <a:endParaRPr lang="en-US" b="1" dirty="0" smtClean="0"/>
          </a:p>
        </p:txBody>
      </p:sp>
    </p:spTree>
    <p:extLst>
      <p:ext uri="{BB962C8B-B14F-4D97-AF65-F5344CB8AC3E}">
        <p14:creationId xmlns:p14="http://schemas.microsoft.com/office/powerpoint/2010/main" val="3004902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buNone/>
            </a:pPr>
            <a:r>
              <a:rPr lang="en-US" b="1" dirty="0" smtClean="0"/>
              <a:t>2. Marriage: </a:t>
            </a:r>
            <a:r>
              <a:rPr lang="en-US" dirty="0" smtClean="0"/>
              <a:t>A family pre-supposed institution of marriage it may take any form i.e. may be arranged or love marriage. So marriage is the foundation for the family.</a:t>
            </a:r>
          </a:p>
          <a:p>
            <a:pPr marL="0" indent="0">
              <a:buNone/>
            </a:pPr>
            <a:r>
              <a:rPr lang="en-US" b="1" dirty="0" smtClean="0"/>
              <a:t>3. Nomenclature:</a:t>
            </a:r>
            <a:r>
              <a:rPr lang="en-US" dirty="0" smtClean="0"/>
              <a:t> It means giving can family has nomenclature, which reckons its descent. It can be reckoned either from male of female lineage, which distinguishes it from other families.</a:t>
            </a:r>
          </a:p>
        </p:txBody>
      </p:sp>
    </p:spTree>
    <p:extLst>
      <p:ext uri="{BB962C8B-B14F-4D97-AF65-F5344CB8AC3E}">
        <p14:creationId xmlns:p14="http://schemas.microsoft.com/office/powerpoint/2010/main" val="2917716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buNone/>
            </a:pPr>
            <a:r>
              <a:rPr lang="en-US" b="1" dirty="0" smtClean="0"/>
              <a:t>4. Need satisfaction: </a:t>
            </a:r>
            <a:r>
              <a:rPr lang="en-US" dirty="0" smtClean="0"/>
              <a:t>A family head is supposed to meet economic needs of the members and to raise their living standard. It means family is held responsible for needs satisfaction of its members.</a:t>
            </a:r>
          </a:p>
          <a:p>
            <a:pPr marL="0" indent="0">
              <a:buNone/>
            </a:pPr>
            <a:r>
              <a:rPr lang="en-US" b="1" dirty="0" smtClean="0"/>
              <a:t>5. Common habitation: </a:t>
            </a:r>
            <a:r>
              <a:rPr lang="en-US" dirty="0" smtClean="0"/>
              <a:t>Each family must have common habitation, which implies that the members of family must be together under one roof.</a:t>
            </a:r>
            <a:endParaRPr lang="en-US" b="1" dirty="0"/>
          </a:p>
        </p:txBody>
      </p:sp>
    </p:spTree>
    <p:extLst>
      <p:ext uri="{BB962C8B-B14F-4D97-AF65-F5344CB8AC3E}">
        <p14:creationId xmlns:p14="http://schemas.microsoft.com/office/powerpoint/2010/main" val="678186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Types/classification of families</a:t>
            </a:r>
            <a:endParaRPr lang="en-US" dirty="0"/>
          </a:p>
        </p:txBody>
      </p:sp>
      <p:sp>
        <p:nvSpPr>
          <p:cNvPr id="3" name="Content Placeholder 2"/>
          <p:cNvSpPr>
            <a:spLocks noGrp="1"/>
          </p:cNvSpPr>
          <p:nvPr>
            <p:ph sz="quarter" idx="1"/>
          </p:nvPr>
        </p:nvSpPr>
        <p:spPr/>
        <p:txBody>
          <a:bodyPr/>
          <a:lstStyle/>
          <a:p>
            <a:r>
              <a:rPr lang="en-US" dirty="0" smtClean="0"/>
              <a:t>Family is universal institution. Nut all families are not of one and the same type. Families have been differently classified into different types. As under</a:t>
            </a:r>
          </a:p>
          <a:p>
            <a:pPr marL="514350" indent="-514350">
              <a:buFont typeface="+mj-lt"/>
              <a:buAutoNum type="alphaLcParenR"/>
            </a:pPr>
            <a:r>
              <a:rPr lang="en-US" dirty="0" smtClean="0"/>
              <a:t> </a:t>
            </a:r>
            <a:r>
              <a:rPr lang="en-US" b="1" dirty="0" smtClean="0"/>
              <a:t>On</a:t>
            </a:r>
            <a:r>
              <a:rPr lang="en-US" dirty="0" smtClean="0"/>
              <a:t> </a:t>
            </a:r>
            <a:r>
              <a:rPr lang="en-US" b="1" dirty="0" smtClean="0"/>
              <a:t>the basis of residence </a:t>
            </a:r>
            <a:endParaRPr lang="en-US" dirty="0" smtClean="0"/>
          </a:p>
          <a:p>
            <a:pPr marL="0" indent="0" algn="ctr">
              <a:buNone/>
            </a:pPr>
            <a:r>
              <a:rPr lang="en-US" b="1" dirty="0"/>
              <a:t> </a:t>
            </a:r>
            <a:r>
              <a:rPr lang="en-US" b="1" dirty="0" smtClean="0"/>
              <a:t>     </a:t>
            </a:r>
            <a:r>
              <a:rPr lang="en-US" dirty="0" smtClean="0"/>
              <a:t>In which the residence is discussed given briefly</a:t>
            </a:r>
          </a:p>
        </p:txBody>
      </p:sp>
    </p:spTree>
    <p:extLst>
      <p:ext uri="{BB962C8B-B14F-4D97-AF65-F5344CB8AC3E}">
        <p14:creationId xmlns:p14="http://schemas.microsoft.com/office/powerpoint/2010/main" val="2256403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514350" indent="-514350">
              <a:buFont typeface="+mj-lt"/>
              <a:buAutoNum type="arabicPeriod"/>
            </a:pPr>
            <a:r>
              <a:rPr lang="en-US" b="1" dirty="0" err="1" smtClean="0"/>
              <a:t>Matrilocal</a:t>
            </a:r>
            <a:r>
              <a:rPr lang="en-US" b="1" dirty="0" smtClean="0"/>
              <a:t> residence: </a:t>
            </a:r>
            <a:r>
              <a:rPr lang="en-US" dirty="0" smtClean="0"/>
              <a:t>In it residence of female has got more important than that of the male member. In this kind of residence the husband of the newly .married couple moves towards the residence of the wife’s parents. We also call him as </a:t>
            </a:r>
            <a:r>
              <a:rPr lang="en-US" dirty="0" err="1" smtClean="0"/>
              <a:t>Ghar</a:t>
            </a:r>
            <a:r>
              <a:rPr lang="en-US" dirty="0" smtClean="0"/>
              <a:t>-Da-</a:t>
            </a:r>
            <a:r>
              <a:rPr lang="en-US" dirty="0" err="1" smtClean="0"/>
              <a:t>Maad</a:t>
            </a:r>
            <a:r>
              <a:rPr lang="en-US" dirty="0" smtClean="0"/>
              <a:t>. And this kind of residence is called </a:t>
            </a:r>
            <a:r>
              <a:rPr lang="en-US" dirty="0" err="1" smtClean="0"/>
              <a:t>matrilocal</a:t>
            </a:r>
            <a:r>
              <a:rPr lang="en-US" dirty="0" smtClean="0"/>
              <a:t> residence.</a:t>
            </a:r>
            <a:endParaRPr lang="en-US" b="1" dirty="0"/>
          </a:p>
        </p:txBody>
      </p:sp>
    </p:spTree>
    <p:extLst>
      <p:ext uri="{BB962C8B-B14F-4D97-AF65-F5344CB8AC3E}">
        <p14:creationId xmlns:p14="http://schemas.microsoft.com/office/powerpoint/2010/main" val="1301029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buNone/>
            </a:pPr>
            <a:r>
              <a:rPr lang="en-US" b="1" dirty="0" smtClean="0"/>
              <a:t>2. </a:t>
            </a:r>
            <a:r>
              <a:rPr lang="en-US" b="1" dirty="0" err="1" smtClean="0"/>
              <a:t>Patrilocal</a:t>
            </a:r>
            <a:r>
              <a:rPr lang="en-US" b="1" dirty="0" smtClean="0"/>
              <a:t> residence: </a:t>
            </a:r>
            <a:r>
              <a:rPr lang="en-US" dirty="0" smtClean="0"/>
              <a:t>this is the reverse of </a:t>
            </a:r>
            <a:r>
              <a:rPr lang="en-US" dirty="0" err="1" smtClean="0"/>
              <a:t>matrilocal</a:t>
            </a:r>
            <a:r>
              <a:rPr lang="en-US" dirty="0" smtClean="0"/>
              <a:t> residence. In this type of residence the couple moves towards the </a:t>
            </a:r>
            <a:r>
              <a:rPr lang="en-US" dirty="0" err="1" smtClean="0"/>
              <a:t>the</a:t>
            </a:r>
            <a:r>
              <a:rPr lang="en-US" dirty="0" smtClean="0"/>
              <a:t> residence of the husband’s parents. The couple starts living there. This type is the known one and mostly in practice in our society.</a:t>
            </a:r>
          </a:p>
          <a:p>
            <a:pPr marL="0" indent="0">
              <a:buNone/>
            </a:pPr>
            <a:r>
              <a:rPr lang="en-US" b="1" dirty="0" smtClean="0"/>
              <a:t>3. Changing residence/ New residence:</a:t>
            </a:r>
            <a:r>
              <a:rPr lang="en-US" dirty="0" smtClean="0"/>
              <a:t> In this system the living is not permanent with either of the spouse’s parents. But in this system the residence changes. As the couple spent some time</a:t>
            </a:r>
            <a:endParaRPr lang="en-US" b="1" dirty="0"/>
          </a:p>
        </p:txBody>
      </p:sp>
    </p:spTree>
    <p:extLst>
      <p:ext uri="{BB962C8B-B14F-4D97-AF65-F5344CB8AC3E}">
        <p14:creationId xmlns:p14="http://schemas.microsoft.com/office/powerpoint/2010/main" val="1333681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buNone/>
            </a:pPr>
            <a:r>
              <a:rPr lang="en-US" dirty="0" smtClean="0"/>
              <a:t>with the husband’s parents and sometimes with wife’s parents. So the residence is changing and never remains the one and the same in this system of residence</a:t>
            </a:r>
          </a:p>
          <a:p>
            <a:pPr marL="514350" indent="-514350">
              <a:buAutoNum type="alphaLcPeriod" startAt="2"/>
            </a:pPr>
            <a:r>
              <a:rPr lang="en-US" b="1" dirty="0" smtClean="0"/>
              <a:t>        On the  basis of ancestry</a:t>
            </a:r>
          </a:p>
          <a:p>
            <a:pPr marL="0" indent="0">
              <a:buNone/>
            </a:pPr>
            <a:r>
              <a:rPr lang="en-US" dirty="0" smtClean="0"/>
              <a:t> In this system of family the lines of descent is traced. Given below briefly </a:t>
            </a:r>
          </a:p>
        </p:txBody>
      </p:sp>
    </p:spTree>
    <p:extLst>
      <p:ext uri="{BB962C8B-B14F-4D97-AF65-F5344CB8AC3E}">
        <p14:creationId xmlns:p14="http://schemas.microsoft.com/office/powerpoint/2010/main" val="228335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514350" indent="-514350">
              <a:buFont typeface="+mj-lt"/>
              <a:buAutoNum type="arabicPeriod"/>
            </a:pPr>
            <a:r>
              <a:rPr lang="en-US" b="1" dirty="0" smtClean="0"/>
              <a:t>Patrilineal family: </a:t>
            </a:r>
            <a:r>
              <a:rPr lang="en-US" dirty="0" smtClean="0"/>
              <a:t>In this type the line of descent is traced. Given below briefly line. The lineage is decided through the father. This system is dominant in our society.</a:t>
            </a:r>
          </a:p>
          <a:p>
            <a:pPr marL="514350" indent="-514350">
              <a:buFont typeface="+mj-lt"/>
              <a:buAutoNum type="arabicPeriod"/>
            </a:pPr>
            <a:r>
              <a:rPr lang="en-US" b="1" dirty="0" smtClean="0"/>
              <a:t>Matrilineal family: </a:t>
            </a:r>
            <a:r>
              <a:rPr lang="en-US" dirty="0" smtClean="0"/>
              <a:t>This is opposite to the above. In this type the lineage is determined through the mother.</a:t>
            </a:r>
            <a:endParaRPr lang="en-US" b="1" dirty="0"/>
          </a:p>
        </p:txBody>
      </p:sp>
    </p:spTree>
    <p:extLst>
      <p:ext uri="{BB962C8B-B14F-4D97-AF65-F5344CB8AC3E}">
        <p14:creationId xmlns:p14="http://schemas.microsoft.com/office/powerpoint/2010/main" val="973368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CHAPTER NO. 05</a:t>
            </a:r>
            <a:endParaRPr lang="en-US" sz="4400" dirty="0"/>
          </a:p>
        </p:txBody>
      </p:sp>
      <p:sp>
        <p:nvSpPr>
          <p:cNvPr id="3" name="Content Placeholder 2"/>
          <p:cNvSpPr>
            <a:spLocks noGrp="1"/>
          </p:cNvSpPr>
          <p:nvPr>
            <p:ph sz="quarter" idx="1"/>
          </p:nvPr>
        </p:nvSpPr>
        <p:spPr/>
        <p:txBody>
          <a:bodyPr/>
          <a:lstStyle/>
          <a:p>
            <a:endParaRPr lang="en-US" dirty="0" smtClean="0"/>
          </a:p>
          <a:p>
            <a:pPr marL="0" indent="0">
              <a:buNone/>
            </a:pPr>
            <a:endParaRPr lang="en-US" dirty="0"/>
          </a:p>
          <a:p>
            <a:pPr marL="0" indent="0" algn="ctr">
              <a:buNone/>
            </a:pPr>
            <a:r>
              <a:rPr lang="en-US" sz="5400" smtClean="0"/>
              <a:t>SOCIAL </a:t>
            </a:r>
            <a:r>
              <a:rPr lang="en-US" sz="5400" dirty="0" smtClean="0"/>
              <a:t>INSTITUTIONS</a:t>
            </a:r>
            <a:endParaRPr lang="en-US" sz="5400" dirty="0"/>
          </a:p>
        </p:txBody>
      </p:sp>
    </p:spTree>
    <p:extLst>
      <p:ext uri="{BB962C8B-B14F-4D97-AF65-F5344CB8AC3E}">
        <p14:creationId xmlns:p14="http://schemas.microsoft.com/office/powerpoint/2010/main" val="16570097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the basis of authority</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in this basis the authority and the sources discussed briefly as under:</a:t>
            </a:r>
          </a:p>
          <a:p>
            <a:pPr marL="514350" indent="-514350">
              <a:buFont typeface="+mj-lt"/>
              <a:buAutoNum type="arabicPeriod"/>
            </a:pPr>
            <a:r>
              <a:rPr lang="en-US" b="1" dirty="0" smtClean="0"/>
              <a:t>Patriarchal family: </a:t>
            </a:r>
            <a:r>
              <a:rPr lang="en-US" dirty="0" smtClean="0"/>
              <a:t>the family in which the authority rests within the hands of the male member or male head of the family i.e. father. In this family father is considered as the man source and the only source of authority and what so ever he decides, considered as the final.</a:t>
            </a:r>
          </a:p>
        </p:txBody>
      </p:sp>
    </p:spTree>
    <p:extLst>
      <p:ext uri="{BB962C8B-B14F-4D97-AF65-F5344CB8AC3E}">
        <p14:creationId xmlns:p14="http://schemas.microsoft.com/office/powerpoint/2010/main" val="714768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pPr marL="0" indent="0">
              <a:buNone/>
            </a:pPr>
            <a:r>
              <a:rPr lang="en-US" b="1" dirty="0" smtClean="0"/>
              <a:t>2</a:t>
            </a:r>
            <a:r>
              <a:rPr lang="en-US" dirty="0" smtClean="0"/>
              <a:t>. </a:t>
            </a:r>
            <a:r>
              <a:rPr lang="en-US" b="1" dirty="0"/>
              <a:t>Matriarchal family: </a:t>
            </a:r>
            <a:r>
              <a:rPr lang="en-US" dirty="0" smtClean="0"/>
              <a:t>The family in which the source of authority is considered as the female head i.e. mother. So all the matter is decided by the mother and considers as the final one.</a:t>
            </a:r>
          </a:p>
          <a:p>
            <a:pPr marL="514350" indent="-514350">
              <a:buAutoNum type="alphaLcPeriod" startAt="4"/>
            </a:pPr>
            <a:r>
              <a:rPr lang="en-US" b="1" dirty="0" smtClean="0"/>
              <a:t>      On the basis of marriage</a:t>
            </a:r>
          </a:p>
          <a:p>
            <a:pPr marL="0" indent="0">
              <a:buNone/>
            </a:pPr>
            <a:r>
              <a:rPr lang="en-US" dirty="0" smtClean="0"/>
              <a:t>Given as under:</a:t>
            </a:r>
          </a:p>
          <a:p>
            <a:pPr marL="514350" indent="-514350">
              <a:buFont typeface="+mj-lt"/>
              <a:buAutoNum type="arabicPeriod"/>
            </a:pPr>
            <a:r>
              <a:rPr lang="en-US" b="1" dirty="0" smtClean="0"/>
              <a:t>Monogamy: </a:t>
            </a:r>
            <a:r>
              <a:rPr lang="en-US" dirty="0" smtClean="0"/>
              <a:t>The system in which the person is allowed to marry only once. This form is</a:t>
            </a:r>
            <a:endParaRPr lang="en-US" b="1" dirty="0"/>
          </a:p>
          <a:p>
            <a:pPr marL="0" indent="0">
              <a:buNone/>
            </a:pPr>
            <a:endParaRPr lang="en-US" dirty="0"/>
          </a:p>
        </p:txBody>
      </p:sp>
    </p:spTree>
    <p:extLst>
      <p:ext uri="{BB962C8B-B14F-4D97-AF65-F5344CB8AC3E}">
        <p14:creationId xmlns:p14="http://schemas.microsoft.com/office/powerpoint/2010/main" val="2461805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buNone/>
            </a:pPr>
            <a:r>
              <a:rPr lang="en-US" dirty="0"/>
              <a:t> </a:t>
            </a:r>
            <a:r>
              <a:rPr lang="en-US" dirty="0" smtClean="0"/>
              <a:t>the popular one in the world as well as in our society.</a:t>
            </a:r>
          </a:p>
          <a:p>
            <a:pPr marL="0" indent="0">
              <a:buNone/>
            </a:pPr>
            <a:r>
              <a:rPr lang="en-US" b="1" dirty="0" smtClean="0"/>
              <a:t>2. Polygamy: </a:t>
            </a:r>
            <a:r>
              <a:rPr lang="en-US" dirty="0" smtClean="0"/>
              <a:t>‘poly; means more and gamy means to marry. So to marry more than once is the polygamy. It has two types as under:</a:t>
            </a:r>
          </a:p>
          <a:p>
            <a:pPr marL="0" indent="0">
              <a:buNone/>
            </a:pPr>
            <a:r>
              <a:rPr lang="en-US" b="1" dirty="0" smtClean="0"/>
              <a:t>i. Polyandry: </a:t>
            </a:r>
            <a:r>
              <a:rPr lang="en-US" dirty="0" smtClean="0"/>
              <a:t>to have more than one husband. It means if a woman marries more than once to more than one man is the polyandry.</a:t>
            </a:r>
            <a:endParaRPr lang="en-US" b="1" dirty="0"/>
          </a:p>
        </p:txBody>
      </p:sp>
    </p:spTree>
    <p:extLst>
      <p:ext uri="{BB962C8B-B14F-4D97-AF65-F5344CB8AC3E}">
        <p14:creationId xmlns:p14="http://schemas.microsoft.com/office/powerpoint/2010/main" val="2274416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buNone/>
            </a:pPr>
            <a:r>
              <a:rPr lang="en-US" b="1" dirty="0" smtClean="0"/>
              <a:t>ii. Polygyny: </a:t>
            </a:r>
            <a:r>
              <a:rPr lang="en-US" dirty="0" smtClean="0"/>
              <a:t>if a man is to marry to more than one woman is polygyny. It a man has more than one wife is the polygyny. This is popular on our society.</a:t>
            </a:r>
          </a:p>
          <a:p>
            <a:pPr marL="514350" indent="-514350">
              <a:buAutoNum type="alphaLcPeriod" startAt="5"/>
            </a:pPr>
            <a:r>
              <a:rPr lang="en-US" b="1" dirty="0" smtClean="0"/>
              <a:t>On the basis of number individuals</a:t>
            </a:r>
          </a:p>
          <a:p>
            <a:pPr marL="0" indent="0">
              <a:buNone/>
            </a:pPr>
            <a:r>
              <a:rPr lang="en-US" dirty="0" smtClean="0"/>
              <a:t>There are as follows</a:t>
            </a:r>
          </a:p>
          <a:p>
            <a:pPr marL="514350" indent="-514350">
              <a:buFont typeface="+mj-lt"/>
              <a:buAutoNum type="arabicPeriod"/>
            </a:pPr>
            <a:r>
              <a:rPr lang="en-US" b="1" dirty="0" smtClean="0"/>
              <a:t>Conjugal or nuclear family: </a:t>
            </a:r>
            <a:r>
              <a:rPr lang="en-US" dirty="0" smtClean="0"/>
              <a:t>In this form there is husband, wife and dependent children or unmarried children. This also called simple</a:t>
            </a:r>
            <a:endParaRPr lang="en-US" b="1" dirty="0"/>
          </a:p>
        </p:txBody>
      </p:sp>
    </p:spTree>
    <p:extLst>
      <p:ext uri="{BB962C8B-B14F-4D97-AF65-F5344CB8AC3E}">
        <p14:creationId xmlns:p14="http://schemas.microsoft.com/office/powerpoint/2010/main" val="1145158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buNone/>
            </a:pPr>
            <a:r>
              <a:rPr lang="en-US" dirty="0" smtClean="0"/>
              <a:t>Family or nucleus family or elementary family.</a:t>
            </a:r>
          </a:p>
          <a:p>
            <a:pPr marL="0" indent="0">
              <a:buNone/>
            </a:pPr>
            <a:r>
              <a:rPr lang="en-US" dirty="0" smtClean="0"/>
              <a:t>Husband+ wife + dependent children = nuclear family</a:t>
            </a:r>
          </a:p>
          <a:p>
            <a:pPr marL="0" indent="0">
              <a:buNone/>
            </a:pPr>
            <a:r>
              <a:rPr lang="en-US" b="1" dirty="0" smtClean="0"/>
              <a:t>2. Joint family: </a:t>
            </a:r>
            <a:r>
              <a:rPr lang="en-US" dirty="0" smtClean="0"/>
              <a:t>the family in which there are husband wife and their married and unmarried children and also sometimes their brothers and sisters.</a:t>
            </a:r>
          </a:p>
          <a:p>
            <a:pPr marL="0" indent="0">
              <a:buNone/>
            </a:pPr>
            <a:r>
              <a:rPr lang="en-US" dirty="0" smtClean="0"/>
              <a:t>Husband +wife + married &amp; unmarried children +brothers and sisters = joint family</a:t>
            </a:r>
            <a:endParaRPr lang="en-US" dirty="0"/>
          </a:p>
        </p:txBody>
      </p:sp>
    </p:spTree>
    <p:extLst>
      <p:ext uri="{BB962C8B-B14F-4D97-AF65-F5344CB8AC3E}">
        <p14:creationId xmlns:p14="http://schemas.microsoft.com/office/powerpoint/2010/main" val="3596521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sz="quarter" idx="1"/>
          </p:nvPr>
        </p:nvSpPr>
        <p:spPr/>
        <p:txBody>
          <a:bodyPr>
            <a:normAutofit/>
          </a:bodyPr>
          <a:lstStyle/>
          <a:p>
            <a:pPr marL="0" indent="0">
              <a:buNone/>
            </a:pPr>
            <a:r>
              <a:rPr lang="en-US" b="1" dirty="0" smtClean="0"/>
              <a:t>3. Extended family: </a:t>
            </a:r>
            <a:r>
              <a:rPr lang="en-US" dirty="0" smtClean="0"/>
              <a:t>This is similar to that of joint family. But the difference is that of kitchen. In extended family, all the members either having the relation of siblings or parents and children, they live in the same house, but the kitchen will be separated. Every one will be having its own kitchen.</a:t>
            </a:r>
          </a:p>
          <a:p>
            <a:pPr marL="0" indent="0">
              <a:buNone/>
            </a:pPr>
            <a:r>
              <a:rPr lang="en-US" b="1" dirty="0" smtClean="0"/>
              <a:t>4. Consanguine family: </a:t>
            </a:r>
            <a:r>
              <a:rPr lang="en-US" dirty="0" smtClean="0"/>
              <a:t>The family consists of husband, wife children and also their blood relatives.</a:t>
            </a:r>
            <a:endParaRPr lang="en-US" b="1" dirty="0"/>
          </a:p>
        </p:txBody>
      </p:sp>
    </p:spTree>
    <p:extLst>
      <p:ext uri="{BB962C8B-B14F-4D97-AF65-F5344CB8AC3E}">
        <p14:creationId xmlns:p14="http://schemas.microsoft.com/office/powerpoint/2010/main" val="1221955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buNone/>
            </a:pPr>
            <a:r>
              <a:rPr lang="en-US" dirty="0" smtClean="0"/>
              <a:t>Husband + Wife + Children+ Blood Relatives = consanguine family</a:t>
            </a:r>
          </a:p>
          <a:p>
            <a:pPr marL="0" indent="0">
              <a:buNone/>
            </a:pPr>
            <a:r>
              <a:rPr lang="en-US" b="1" dirty="0" smtClean="0"/>
              <a:t>5. Family Or Orientation: </a:t>
            </a:r>
            <a:r>
              <a:rPr lang="en-US" dirty="0" smtClean="0"/>
              <a:t>The family in which the individual is born is called family of orientation. In that family he/she starts learning about the culture and other things.</a:t>
            </a:r>
          </a:p>
          <a:p>
            <a:pPr marL="0" indent="0">
              <a:buNone/>
            </a:pPr>
            <a:r>
              <a:rPr lang="en-US" b="1" dirty="0" smtClean="0"/>
              <a:t>6. Family or Procreation: </a:t>
            </a:r>
            <a:r>
              <a:rPr lang="en-US" dirty="0" smtClean="0"/>
              <a:t>The family in which a person gets married is called family of procreation </a:t>
            </a:r>
          </a:p>
        </p:txBody>
      </p:sp>
    </p:spTree>
    <p:extLst>
      <p:ext uri="{BB962C8B-B14F-4D97-AF65-F5344CB8AC3E}">
        <p14:creationId xmlns:p14="http://schemas.microsoft.com/office/powerpoint/2010/main" val="3593131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buNone/>
            </a:pPr>
            <a:r>
              <a:rPr lang="en-US" dirty="0"/>
              <a:t>for example husband’s family is the family of procreation for the wife and wife’s family for the husband.</a:t>
            </a:r>
            <a:endParaRPr lang="en-US" b="1" dirty="0"/>
          </a:p>
          <a:p>
            <a:pPr marL="0" indent="0">
              <a:buNone/>
            </a:pPr>
            <a:r>
              <a:rPr lang="en-US" dirty="0" smtClean="0"/>
              <a:t> </a:t>
            </a:r>
            <a:r>
              <a:rPr lang="en-US" b="1" dirty="0" smtClean="0"/>
              <a:t>Function of family institution</a:t>
            </a:r>
          </a:p>
          <a:p>
            <a:pPr marL="0" indent="0">
              <a:buNone/>
            </a:pPr>
            <a:r>
              <a:rPr lang="en-US" dirty="0" smtClean="0"/>
              <a:t>The family performs according to the responsibility of this the function. The function have been divided into:</a:t>
            </a:r>
          </a:p>
        </p:txBody>
      </p:sp>
    </p:spTree>
    <p:extLst>
      <p:ext uri="{BB962C8B-B14F-4D97-AF65-F5344CB8AC3E}">
        <p14:creationId xmlns:p14="http://schemas.microsoft.com/office/powerpoint/2010/main" val="1420606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514350" indent="-514350">
              <a:buFont typeface="+mj-lt"/>
              <a:buAutoNum type="alphaLcParenR"/>
            </a:pPr>
            <a:r>
              <a:rPr lang="en-US" dirty="0" smtClean="0"/>
              <a:t>Essential</a:t>
            </a:r>
          </a:p>
          <a:p>
            <a:pPr marL="514350" indent="-514350">
              <a:buFont typeface="+mj-lt"/>
              <a:buAutoNum type="alphaLcParenR"/>
            </a:pPr>
            <a:r>
              <a:rPr lang="en-US" dirty="0" smtClean="0"/>
              <a:t>Non-essential</a:t>
            </a:r>
          </a:p>
          <a:p>
            <a:pPr marL="514350" indent="-514350">
              <a:buAutoNum type="alphaLcParenR"/>
            </a:pPr>
            <a:r>
              <a:rPr lang="en-US" b="1" dirty="0" smtClean="0"/>
              <a:t>Essential function: </a:t>
            </a:r>
            <a:r>
              <a:rPr lang="en-US" dirty="0" smtClean="0"/>
              <a:t>The family continues to performs some basic functions. Some of these are:</a:t>
            </a:r>
          </a:p>
          <a:p>
            <a:pPr marL="514350" indent="-514350">
              <a:buFont typeface="+mj-lt"/>
              <a:buAutoNum type="arabicPeriod"/>
            </a:pPr>
            <a:r>
              <a:rPr lang="en-US" b="1" dirty="0" smtClean="0"/>
              <a:t>Satisfaction of sex need: </a:t>
            </a:r>
            <a:r>
              <a:rPr lang="en-US" dirty="0" smtClean="0"/>
              <a:t>the basic function satisfied through marriage.</a:t>
            </a:r>
          </a:p>
        </p:txBody>
      </p:sp>
    </p:spTree>
    <p:extLst>
      <p:ext uri="{BB962C8B-B14F-4D97-AF65-F5344CB8AC3E}">
        <p14:creationId xmlns:p14="http://schemas.microsoft.com/office/powerpoint/2010/main" val="1977702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buNone/>
            </a:pPr>
            <a:r>
              <a:rPr lang="en-US" b="1" dirty="0" smtClean="0"/>
              <a:t>2. Reproduction: </a:t>
            </a:r>
            <a:r>
              <a:rPr lang="en-US" dirty="0" smtClean="0"/>
              <a:t>in fact sex satisfaction is one of the basic needs, which leads to reproduction of children. Having children is religious us well as social need</a:t>
            </a:r>
          </a:p>
          <a:p>
            <a:pPr marL="0" indent="0">
              <a:buNone/>
            </a:pPr>
            <a:r>
              <a:rPr lang="en-US" dirty="0" smtClean="0"/>
              <a:t>Though reproduction the race perpetuates. The family reproduce as well as raring them.</a:t>
            </a:r>
          </a:p>
          <a:p>
            <a:pPr marL="0" indent="0">
              <a:buNone/>
            </a:pPr>
            <a:r>
              <a:rPr lang="en-US" b="1" dirty="0" smtClean="0"/>
              <a:t>3. Giving love and sympathy: </a:t>
            </a:r>
            <a:r>
              <a:rPr lang="en-US" dirty="0" smtClean="0"/>
              <a:t>All the family members are requires to extend love, affection and sympathy to each other . All are required to solve each other’s problems. It means that they have developed a sense of inter-dependency on each</a:t>
            </a:r>
            <a:endParaRPr lang="en-US" b="1" dirty="0"/>
          </a:p>
        </p:txBody>
      </p:sp>
    </p:spTree>
    <p:extLst>
      <p:ext uri="{BB962C8B-B14F-4D97-AF65-F5344CB8AC3E}">
        <p14:creationId xmlns:p14="http://schemas.microsoft.com/office/powerpoint/2010/main" val="3957622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style>
          <a:lnRef idx="1">
            <a:schemeClr val="accent4"/>
          </a:lnRef>
          <a:fillRef idx="2">
            <a:schemeClr val="accent4"/>
          </a:fillRef>
          <a:effectRef idx="1">
            <a:schemeClr val="accent4"/>
          </a:effectRef>
          <a:fontRef idx="minor">
            <a:schemeClr val="dk1"/>
          </a:fontRef>
        </p:style>
        <p:txBody>
          <a:bodyPr>
            <a:normAutofit/>
          </a:bodyPr>
          <a:lstStyle/>
          <a:p>
            <a:pPr marL="457200" indent="-457200" algn="l">
              <a:buFont typeface="Wingdings" pitchFamily="2" charset="2"/>
              <a:buChar char="Ø"/>
            </a:pPr>
            <a:r>
              <a:rPr lang="en-US" dirty="0" smtClean="0"/>
              <a:t>An institution is a building, not a group of people, not a organization.</a:t>
            </a:r>
          </a:p>
          <a:p>
            <a:pPr marL="457200" indent="-457200" algn="l">
              <a:buFont typeface="Wingdings" pitchFamily="2" charset="2"/>
              <a:buChar char="Ø"/>
            </a:pPr>
            <a:r>
              <a:rPr lang="en-US" dirty="0" smtClean="0"/>
              <a:t>An organized cluster of norms to achieve some goal.</a:t>
            </a:r>
            <a:endParaRPr lang="en-US" dirty="0"/>
          </a:p>
        </p:txBody>
      </p:sp>
      <p:sp>
        <p:nvSpPr>
          <p:cNvPr id="2" name="Title 1"/>
          <p:cNvSpPr>
            <a:spLocks noGrp="1"/>
          </p:cNvSpPr>
          <p:nvPr>
            <p:ph type="ctrTitle"/>
          </p:nvPr>
        </p:nvSpPr>
        <p:spPr/>
        <p:style>
          <a:lnRef idx="2">
            <a:schemeClr val="dk1">
              <a:shade val="50000"/>
            </a:schemeClr>
          </a:lnRef>
          <a:fillRef idx="1">
            <a:schemeClr val="dk1"/>
          </a:fillRef>
          <a:effectRef idx="0">
            <a:schemeClr val="dk1"/>
          </a:effectRef>
          <a:fontRef idx="minor">
            <a:schemeClr val="lt1"/>
          </a:fontRef>
        </p:style>
        <p:txBody>
          <a:bodyPr/>
          <a:lstStyle/>
          <a:p>
            <a:r>
              <a:rPr lang="en-US" dirty="0" smtClean="0"/>
              <a:t>SOCIAL INSTITUTION</a:t>
            </a:r>
            <a:endParaRPr lang="en-US" dirty="0"/>
          </a:p>
        </p:txBody>
      </p:sp>
    </p:spTree>
    <p:extLst>
      <p:ext uri="{BB962C8B-B14F-4D97-AF65-F5344CB8AC3E}">
        <p14:creationId xmlns:p14="http://schemas.microsoft.com/office/powerpoint/2010/main" val="1743792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buNone/>
            </a:pPr>
            <a:r>
              <a:rPr lang="en-US" dirty="0" smtClean="0"/>
              <a:t>Other . Children require affection form their parents and so is the case with husband and wife who want love from each other , no other institution can be its substitute to go so deep in this respect in this life to its members. The amount of emotional satisfaction and love, which an individual gets from its family unit, cannot be matched with any other thing.</a:t>
            </a:r>
            <a:endParaRPr lang="en-US" dirty="0"/>
          </a:p>
        </p:txBody>
      </p:sp>
    </p:spTree>
    <p:extLst>
      <p:ext uri="{BB962C8B-B14F-4D97-AF65-F5344CB8AC3E}">
        <p14:creationId xmlns:p14="http://schemas.microsoft.com/office/powerpoint/2010/main" val="2069653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pPr marL="0" indent="0">
              <a:buNone/>
            </a:pPr>
            <a:r>
              <a:rPr lang="en-US" b="1" dirty="0" smtClean="0"/>
              <a:t>4. Socialization of members: </a:t>
            </a:r>
            <a:r>
              <a:rPr lang="en-US" dirty="0" smtClean="0"/>
              <a:t>The family assigns roles and statuses to family members according to their age and sex. This institution is further responsible for their proper socialization or education i.e. to import values system and cultural patterns. The realization of self among children also takes place through their interaction in the family. The individuals  are</a:t>
            </a:r>
            <a:endParaRPr lang="en-US" b="1" dirty="0"/>
          </a:p>
        </p:txBody>
      </p:sp>
    </p:spTree>
    <p:extLst>
      <p:ext uri="{BB962C8B-B14F-4D97-AF65-F5344CB8AC3E}">
        <p14:creationId xmlns:p14="http://schemas.microsoft.com/office/powerpoint/2010/main" val="61713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buNone/>
            </a:pPr>
            <a:r>
              <a:rPr lang="en-US" dirty="0" smtClean="0"/>
              <a:t>Socialized to pick up social habits and be an affective and useful part of the society.</a:t>
            </a:r>
          </a:p>
          <a:p>
            <a:pPr marL="0" indent="0">
              <a:buNone/>
            </a:pPr>
            <a:r>
              <a:rPr lang="en-US" b="1" dirty="0" smtClean="0"/>
              <a:t>5. Security and protection: </a:t>
            </a:r>
            <a:r>
              <a:rPr lang="en-US" dirty="0" smtClean="0"/>
              <a:t>The members when born cannot protect themselves form risk and danger. Till they become able to protect themselves, this is the responsibility of the family to see that they are not open to any risk and get proper protection.</a:t>
            </a:r>
            <a:endParaRPr lang="en-US" b="1" dirty="0"/>
          </a:p>
        </p:txBody>
      </p:sp>
    </p:spTree>
    <p:extLst>
      <p:ext uri="{BB962C8B-B14F-4D97-AF65-F5344CB8AC3E}">
        <p14:creationId xmlns:p14="http://schemas.microsoft.com/office/powerpoint/2010/main" val="4255690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buNone/>
            </a:pPr>
            <a:r>
              <a:rPr lang="en-US" dirty="0" smtClean="0"/>
              <a:t>So the members of family are protected from all types of outside economic and emotional treats and dangers.</a:t>
            </a:r>
          </a:p>
          <a:p>
            <a:pPr marL="0" indent="0">
              <a:buNone/>
            </a:pPr>
            <a:r>
              <a:rPr lang="en-US" b="1" dirty="0" smtClean="0"/>
              <a:t>b. Non essential functions:</a:t>
            </a:r>
          </a:p>
          <a:p>
            <a:pPr marL="0" indent="0">
              <a:buNone/>
            </a:pPr>
            <a:r>
              <a:rPr lang="en-US" dirty="0" smtClean="0"/>
              <a:t>These are non-essential function in the sense that each family performs them according to its capacity and these are performed in a varying degree. Such functions are as under.</a:t>
            </a:r>
          </a:p>
        </p:txBody>
      </p:sp>
    </p:spTree>
    <p:extLst>
      <p:ext uri="{BB962C8B-B14F-4D97-AF65-F5344CB8AC3E}">
        <p14:creationId xmlns:p14="http://schemas.microsoft.com/office/powerpoint/2010/main" val="1648346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514350" indent="-514350">
              <a:buFont typeface="+mj-lt"/>
              <a:buAutoNum type="arabicPeriod"/>
            </a:pPr>
            <a:r>
              <a:rPr lang="en-US" b="1" dirty="0" smtClean="0"/>
              <a:t>Economic functions: </a:t>
            </a:r>
            <a:r>
              <a:rPr lang="en-US" dirty="0" smtClean="0"/>
              <a:t>This is proper division of work. We find that the women are given household duties and men out side work. Pooling of resources, consumption of goods and services are the control of family. The members of the family get food, shelter and clothing through the family.</a:t>
            </a:r>
          </a:p>
          <a:p>
            <a:pPr marL="514350" indent="-514350">
              <a:buFont typeface="+mj-lt"/>
              <a:buAutoNum type="arabicPeriod"/>
            </a:pPr>
            <a:r>
              <a:rPr lang="en-US" b="1" dirty="0" smtClean="0"/>
              <a:t>Social functions: </a:t>
            </a:r>
            <a:r>
              <a:rPr lang="en-US" dirty="0" smtClean="0"/>
              <a:t>Family is the center of all</a:t>
            </a:r>
            <a:endParaRPr lang="en-US" b="1" dirty="0"/>
          </a:p>
        </p:txBody>
      </p:sp>
    </p:spTree>
    <p:extLst>
      <p:ext uri="{BB962C8B-B14F-4D97-AF65-F5344CB8AC3E}">
        <p14:creationId xmlns:p14="http://schemas.microsoft.com/office/powerpoint/2010/main" val="3505049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buNone/>
            </a:pPr>
            <a:r>
              <a:rPr lang="en-US" dirty="0" smtClean="0"/>
              <a:t>Enter activities. An individual gets its social status through the family. The family </a:t>
            </a:r>
            <a:r>
              <a:rPr lang="en-US" dirty="0" err="1" smtClean="0"/>
              <a:t>dermines</a:t>
            </a:r>
            <a:r>
              <a:rPr lang="en-US" dirty="0" smtClean="0"/>
              <a:t> individuals status and role according to its value system and culture patterns.</a:t>
            </a:r>
          </a:p>
          <a:p>
            <a:pPr marL="0" indent="0">
              <a:buNone/>
            </a:pPr>
            <a:r>
              <a:rPr lang="en-US" dirty="0" smtClean="0"/>
              <a:t>The family socializes its members. It bring social control to check either the members obey the moral norms or not and also checks the antisocial activities. It also help in the selection of life partner.</a:t>
            </a:r>
          </a:p>
        </p:txBody>
      </p:sp>
    </p:spTree>
    <p:extLst>
      <p:ext uri="{BB962C8B-B14F-4D97-AF65-F5344CB8AC3E}">
        <p14:creationId xmlns:p14="http://schemas.microsoft.com/office/powerpoint/2010/main" val="1843183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buNone/>
            </a:pPr>
            <a:r>
              <a:rPr lang="en-US" b="1" dirty="0" smtClean="0"/>
              <a:t> 3. Religious functions: </a:t>
            </a:r>
            <a:r>
              <a:rPr lang="en-US" dirty="0" smtClean="0"/>
              <a:t>Family teaches its members that what is their religion and what are their modes and methods of  worship. It also teaches about right and wrong ideas for family, community, country and humanity.</a:t>
            </a:r>
          </a:p>
          <a:p>
            <a:pPr marL="0" indent="0">
              <a:buNone/>
            </a:pPr>
            <a:r>
              <a:rPr lang="en-US" b="1" dirty="0" smtClean="0"/>
              <a:t>4. Cultural function: </a:t>
            </a:r>
            <a:r>
              <a:rPr lang="en-US" dirty="0" smtClean="0"/>
              <a:t>Family is the center of culture and all culture activities . It sees that the members  are molded according to the family culture and the culture heritage is preserved.</a:t>
            </a:r>
          </a:p>
        </p:txBody>
      </p:sp>
    </p:spTree>
    <p:extLst>
      <p:ext uri="{BB962C8B-B14F-4D97-AF65-F5344CB8AC3E}">
        <p14:creationId xmlns:p14="http://schemas.microsoft.com/office/powerpoint/2010/main" val="2316245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The members are made to live up its culture</a:t>
            </a:r>
          </a:p>
          <a:p>
            <a:pPr marL="0" indent="0">
              <a:buNone/>
            </a:pPr>
            <a:r>
              <a:rPr lang="en-US" b="1" dirty="0" smtClean="0"/>
              <a:t>5. Other function: </a:t>
            </a:r>
            <a:r>
              <a:rPr lang="en-US" dirty="0" smtClean="0"/>
              <a:t>It includes educational, recreational, political, social, health etc. the family performs all these functions. It directly enhances social control through different ways.</a:t>
            </a:r>
          </a:p>
        </p:txBody>
      </p:sp>
    </p:spTree>
    <p:extLst>
      <p:ext uri="{BB962C8B-B14F-4D97-AF65-F5344CB8AC3E}">
        <p14:creationId xmlns:p14="http://schemas.microsoft.com/office/powerpoint/2010/main" val="527296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b="1" dirty="0"/>
              <a:t> MARRRIAGE: </a:t>
            </a:r>
            <a:r>
              <a:rPr lang="en-US" dirty="0"/>
              <a:t> Marriage is the approved social pattern whereby two to more persons establish</a:t>
            </a:r>
            <a:r>
              <a:rPr lang="en-US" b="1" dirty="0"/>
              <a:t> </a:t>
            </a:r>
            <a:r>
              <a:rPr lang="en-US" dirty="0"/>
              <a:t>a family. It involves not only the right to </a:t>
            </a:r>
            <a:r>
              <a:rPr lang="en-US" dirty="0" smtClean="0"/>
              <a:t>conceive </a:t>
            </a:r>
            <a:r>
              <a:rPr lang="en-US" dirty="0"/>
              <a:t>and rear children, but also a host of other obligation and privileges affecting a hood many people.</a:t>
            </a:r>
          </a:p>
          <a:p>
            <a:endParaRPr lang="en-US" dirty="0"/>
          </a:p>
        </p:txBody>
      </p:sp>
    </p:spTree>
    <p:extLst>
      <p:ext uri="{BB962C8B-B14F-4D97-AF65-F5344CB8AC3E}">
        <p14:creationId xmlns:p14="http://schemas.microsoft.com/office/powerpoint/2010/main" val="394673988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marriage</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 It has been defined as under.</a:t>
            </a:r>
          </a:p>
          <a:p>
            <a:pPr marL="514350" indent="-514350">
              <a:buFont typeface="+mj-lt"/>
              <a:buAutoNum type="arabicPeriod"/>
            </a:pPr>
            <a:r>
              <a:rPr lang="en-US" b="1" dirty="0" smtClean="0"/>
              <a:t>Jacob and stern: “</a:t>
            </a:r>
            <a:r>
              <a:rPr lang="en-US" dirty="0" smtClean="0"/>
              <a:t> Marriage is a term for social relationships of husband and wife or of plural mates , also used for the ceremony of uniting marital partners.</a:t>
            </a:r>
          </a:p>
          <a:p>
            <a:pPr marL="514350" indent="-514350">
              <a:buFont typeface="+mj-lt"/>
              <a:buAutoNum type="arabicPeriod"/>
            </a:pPr>
            <a:r>
              <a:rPr lang="en-US" b="1" dirty="0" smtClean="0"/>
              <a:t>Young and Mack: </a:t>
            </a:r>
            <a:r>
              <a:rPr lang="en-US" dirty="0" smtClean="0"/>
              <a:t>“ Marriage is the institution or set of norms which determines the particular relation of parents of each other and to their children. </a:t>
            </a:r>
            <a:endParaRPr lang="en-US" dirty="0"/>
          </a:p>
        </p:txBody>
      </p:sp>
    </p:spTree>
    <p:extLst>
      <p:ext uri="{BB962C8B-B14F-4D97-AF65-F5344CB8AC3E}">
        <p14:creationId xmlns:p14="http://schemas.microsoft.com/office/powerpoint/2010/main" val="36529907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DEFINITION OF SOCIAL INSTITUTION</a:t>
            </a:r>
            <a:endParaRPr lang="en-US" dirty="0"/>
          </a:p>
        </p:txBody>
      </p:sp>
      <p:sp>
        <p:nvSpPr>
          <p:cNvPr id="3" name="Content Placeholder 2"/>
          <p:cNvSpPr>
            <a:spLocks noGrp="1"/>
          </p:cNvSpPr>
          <p:nvPr>
            <p:ph sz="quarter" idx="1"/>
          </p:nvPr>
        </p:nvSpPr>
        <p:spPr/>
        <p:txBody>
          <a:bodyPr>
            <a:normAutofit/>
          </a:bodyPr>
          <a:lstStyle/>
          <a:p>
            <a:pPr marL="514350" indent="-514350">
              <a:buFont typeface="+mj-lt"/>
              <a:buAutoNum type="arabicPeriod"/>
            </a:pPr>
            <a:r>
              <a:rPr lang="en-US" b="1" dirty="0" smtClean="0"/>
              <a:t>Bogardus:  </a:t>
            </a:r>
            <a:r>
              <a:rPr lang="en-US" dirty="0" smtClean="0"/>
              <a:t>A social institution is a structure of society that is organized to meet  the needs of people through well established procedures.</a:t>
            </a:r>
          </a:p>
          <a:p>
            <a:pPr marL="514350" indent="-514350">
              <a:buFont typeface="+mj-lt"/>
              <a:buAutoNum type="arabicPeriod"/>
            </a:pPr>
            <a:r>
              <a:rPr lang="en-US" b="1" dirty="0" smtClean="0"/>
              <a:t>Davis:</a:t>
            </a:r>
            <a:r>
              <a:rPr lang="en-US" dirty="0" smtClean="0"/>
              <a:t> A structural cultural patterns to satisfy the basis needs of humanity.</a:t>
            </a:r>
          </a:p>
          <a:p>
            <a:pPr marL="514350" indent="-514350">
              <a:buFont typeface="+mj-lt"/>
              <a:buAutoNum type="arabicPeriod"/>
            </a:pPr>
            <a:r>
              <a:rPr lang="en-US" b="1" dirty="0" smtClean="0"/>
              <a:t>A.w. green: </a:t>
            </a:r>
            <a:r>
              <a:rPr lang="en-US" dirty="0" smtClean="0"/>
              <a:t>A institution is the organization of several for ways and mores into a unit serves a number of functions.</a:t>
            </a:r>
            <a:endParaRPr lang="en-US" b="1" dirty="0"/>
          </a:p>
        </p:txBody>
      </p:sp>
    </p:spTree>
    <p:extLst>
      <p:ext uri="{BB962C8B-B14F-4D97-AF65-F5344CB8AC3E}">
        <p14:creationId xmlns:p14="http://schemas.microsoft.com/office/powerpoint/2010/main" val="1857624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 Selection</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It refers to the finding of spouse by man and woman. There are two methods given as:</a:t>
            </a:r>
          </a:p>
          <a:p>
            <a:pPr marL="514350" indent="-514350">
              <a:buFont typeface="+mj-lt"/>
              <a:buAutoNum type="alphaLcParenR"/>
            </a:pPr>
            <a:r>
              <a:rPr lang="en-US" b="1" dirty="0" smtClean="0"/>
              <a:t>Exogamy: </a:t>
            </a:r>
            <a:r>
              <a:rPr lang="en-US" dirty="0" smtClean="0"/>
              <a:t>when a person marries outside one’s group, caste, religion, class, or race, it is attributed as exogamy.</a:t>
            </a:r>
          </a:p>
          <a:p>
            <a:pPr marL="0" indent="0">
              <a:buNone/>
            </a:pPr>
            <a:r>
              <a:rPr lang="en-US" dirty="0" smtClean="0"/>
              <a:t>‘</a:t>
            </a:r>
            <a:r>
              <a:rPr lang="en-US" dirty="0" err="1" smtClean="0"/>
              <a:t>Exo</a:t>
            </a:r>
            <a:r>
              <a:rPr lang="en-US" dirty="0" smtClean="0"/>
              <a:t>’ means outside and ‘gamy’ means to marry. It means to marry outside is called exogamy. In the modern times this marriage is mostly in practice. </a:t>
            </a:r>
            <a:endParaRPr lang="en-US" dirty="0"/>
          </a:p>
        </p:txBody>
      </p:sp>
    </p:spTree>
    <p:extLst>
      <p:ext uri="{BB962C8B-B14F-4D97-AF65-F5344CB8AC3E}">
        <p14:creationId xmlns:p14="http://schemas.microsoft.com/office/powerpoint/2010/main" val="1330141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buNone/>
            </a:pPr>
            <a:r>
              <a:rPr lang="en-US" b="1" dirty="0" smtClean="0"/>
              <a:t>b. Endogamy: </a:t>
            </a:r>
            <a:r>
              <a:rPr lang="en-US" dirty="0" smtClean="0"/>
              <a:t>‘Endo’ means within and ‘gamy’ means to marry. So to marry within the group is endogamy. It is opposite to exogamy. This marriage is in practice mostly in the rural areas of pakistan. This practice within the groups, class, caste, race, race, religion etc.</a:t>
            </a:r>
          </a:p>
          <a:p>
            <a:pPr marL="0" indent="0">
              <a:buNone/>
            </a:pPr>
            <a:r>
              <a:rPr lang="en-US" dirty="0" smtClean="0"/>
              <a:t>There are so many reasons for practicing this marriage. One reason is to maintain the purity of one’s blood and not to mix-up with the outside group, class, caste and religion.</a:t>
            </a:r>
            <a:endParaRPr lang="en-US" dirty="0"/>
          </a:p>
        </p:txBody>
      </p:sp>
    </p:spTree>
    <p:extLst>
      <p:ext uri="{BB962C8B-B14F-4D97-AF65-F5344CB8AC3E}">
        <p14:creationId xmlns:p14="http://schemas.microsoft.com/office/powerpoint/2010/main" val="2650862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Of Marriage</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smtClean="0"/>
              <a:t>Different societies have different views for the social recognition and approval of marriage. That is the reason that is why we find different types of marriages. The main types of marriage are given below:</a:t>
            </a:r>
          </a:p>
          <a:p>
            <a:pPr marL="514350" indent="-514350">
              <a:buFont typeface="+mj-lt"/>
              <a:buAutoNum type="arabicPeriod"/>
            </a:pPr>
            <a:r>
              <a:rPr lang="en-US" b="1" dirty="0" smtClean="0"/>
              <a:t>Monogamy </a:t>
            </a:r>
            <a:r>
              <a:rPr lang="en-US" dirty="0" smtClean="0"/>
              <a:t>the form of marriage in which one person is allowed to marry once. The person is to have second spouse only in the case when the first one is either died or divorced.</a:t>
            </a:r>
          </a:p>
        </p:txBody>
      </p:sp>
    </p:spTree>
    <p:extLst>
      <p:ext uri="{BB962C8B-B14F-4D97-AF65-F5344CB8AC3E}">
        <p14:creationId xmlns:p14="http://schemas.microsoft.com/office/powerpoint/2010/main" val="39098401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buNone/>
            </a:pPr>
            <a:r>
              <a:rPr lang="en-US" dirty="0" smtClean="0"/>
              <a:t>This form of marriage is very common and prevails in many societies of east as well as west and especially in pakistan society.</a:t>
            </a:r>
          </a:p>
          <a:p>
            <a:pPr marL="0" indent="0">
              <a:buNone/>
            </a:pPr>
            <a:r>
              <a:rPr lang="en-US" b="1" dirty="0" smtClean="0"/>
              <a:t>2. polygamy: </a:t>
            </a:r>
            <a:r>
              <a:rPr lang="en-US" dirty="0" smtClean="0"/>
              <a:t>the form in which the person (man or woman) is allowed to marry more than once. Male as well as female is allowed in this case to marry more than once. But our religion allowed only male to marry more than once (4 times) and the woman is not allowed, but when her first husband either died or divorced, she can remarry with other male.</a:t>
            </a:r>
          </a:p>
        </p:txBody>
      </p:sp>
    </p:spTree>
    <p:extLst>
      <p:ext uri="{BB962C8B-B14F-4D97-AF65-F5344CB8AC3E}">
        <p14:creationId xmlns:p14="http://schemas.microsoft.com/office/powerpoint/2010/main" val="246026927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buNone/>
            </a:pPr>
            <a:r>
              <a:rPr lang="en-US" dirty="0" smtClean="0"/>
              <a:t>Polygamy is further sub-divided into</a:t>
            </a:r>
          </a:p>
          <a:p>
            <a:pPr marL="571500" indent="-571500">
              <a:buFont typeface="+mj-lt"/>
              <a:buAutoNum type="romanLcPeriod"/>
            </a:pPr>
            <a:r>
              <a:rPr lang="en-US" b="1" dirty="0" smtClean="0"/>
              <a:t>Polygyny: </a:t>
            </a:r>
            <a:r>
              <a:rPr lang="en-US" dirty="0" smtClean="0"/>
              <a:t>in this form the husband is permitted to have more than one wife at one end the same time . This  form of marriage is permitted by our religion </a:t>
            </a:r>
            <a:r>
              <a:rPr lang="en-US" dirty="0"/>
              <a:t>I</a:t>
            </a:r>
            <a:r>
              <a:rPr lang="en-US" dirty="0" smtClean="0"/>
              <a:t>slam to have more than one wife.</a:t>
            </a:r>
          </a:p>
          <a:p>
            <a:pPr marL="571500" indent="-571500">
              <a:buFont typeface="+mj-lt"/>
              <a:buAutoNum type="romanLcPeriod"/>
            </a:pPr>
            <a:r>
              <a:rPr lang="en-US" b="1" dirty="0" smtClean="0"/>
              <a:t>Polyandry: </a:t>
            </a:r>
            <a:r>
              <a:rPr lang="en-US" dirty="0" smtClean="0"/>
              <a:t>In this form one woman marries to more than one man. A woman is having more than one husband at one and the same time,</a:t>
            </a:r>
            <a:endParaRPr lang="en-US" b="1" dirty="0"/>
          </a:p>
        </p:txBody>
      </p:sp>
    </p:spTree>
    <p:extLst>
      <p:ext uri="{BB962C8B-B14F-4D97-AF65-F5344CB8AC3E}">
        <p14:creationId xmlns:p14="http://schemas.microsoft.com/office/powerpoint/2010/main" val="51838498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pPr marL="0" indent="0">
              <a:buNone/>
            </a:pPr>
            <a:r>
              <a:rPr lang="en-US" dirty="0" smtClean="0"/>
              <a:t>Common in malabar (India). It is further subdivided as:</a:t>
            </a:r>
          </a:p>
          <a:p>
            <a:pPr marL="0" indent="0">
              <a:buNone/>
            </a:pPr>
            <a:r>
              <a:rPr lang="en-US" b="1" dirty="0" smtClean="0"/>
              <a:t>iii. Fraternal Polyandry: </a:t>
            </a:r>
            <a:r>
              <a:rPr lang="en-US" dirty="0" smtClean="0"/>
              <a:t>when a woman is considered and treated as the wife of all the brothers living I the family and the offspring is considered to be the son/daughter of eldest brother.</a:t>
            </a:r>
            <a:endParaRPr lang="en-US" b="1" dirty="0"/>
          </a:p>
        </p:txBody>
      </p:sp>
    </p:spTree>
    <p:extLst>
      <p:ext uri="{BB962C8B-B14F-4D97-AF65-F5344CB8AC3E}">
        <p14:creationId xmlns:p14="http://schemas.microsoft.com/office/powerpoint/2010/main" val="70537062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buNone/>
            </a:pPr>
            <a:r>
              <a:rPr lang="en-US" b="1" dirty="0" smtClean="0"/>
              <a:t>iv. Non-fraternal polyandry: </a:t>
            </a:r>
            <a:r>
              <a:rPr lang="en-US" dirty="0" smtClean="0"/>
              <a:t>In this form a woman is supposed to have more than one husband but it is not essential that theses husbands should either be brothers or must live at the same place. They can live separately and woman may go from one husband to the other at a place where he is living . In this form biological fatherhood is not important.</a:t>
            </a:r>
            <a:endParaRPr lang="en-US" b="1" dirty="0"/>
          </a:p>
        </p:txBody>
      </p:sp>
    </p:spTree>
    <p:extLst>
      <p:ext uri="{BB962C8B-B14F-4D97-AF65-F5344CB8AC3E}">
        <p14:creationId xmlns:p14="http://schemas.microsoft.com/office/powerpoint/2010/main" val="52778301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buNone/>
            </a:pPr>
            <a:r>
              <a:rPr lang="en-US" dirty="0" smtClean="0"/>
              <a:t>Special rituals are performed for the election of father and handing over of the baby.</a:t>
            </a:r>
          </a:p>
          <a:p>
            <a:pPr marL="0" indent="0">
              <a:buNone/>
            </a:pPr>
            <a:r>
              <a:rPr lang="en-US" b="1" dirty="0" smtClean="0"/>
              <a:t>3. Group Marriage: </a:t>
            </a:r>
            <a:r>
              <a:rPr lang="en-US" dirty="0" smtClean="0"/>
              <a:t>The type of marriage in which the brothers are required to marry with the sisters living together. There is no specification that who will the wife or husband of whom.</a:t>
            </a:r>
            <a:endParaRPr lang="en-US" b="1" dirty="0"/>
          </a:p>
        </p:txBody>
      </p:sp>
    </p:spTree>
    <p:extLst>
      <p:ext uri="{BB962C8B-B14F-4D97-AF65-F5344CB8AC3E}">
        <p14:creationId xmlns:p14="http://schemas.microsoft.com/office/powerpoint/2010/main" val="12559363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buNone/>
            </a:pPr>
            <a:r>
              <a:rPr lang="en-US" b="1" dirty="0" smtClean="0"/>
              <a:t>4. Experimental Marriage: </a:t>
            </a:r>
            <a:r>
              <a:rPr lang="en-US" dirty="0" smtClean="0"/>
              <a:t>Some people argue that before a couple permanently enters into matrimonial alliance, both boys and girls should be allowed to come together and freely mix and meet to understand each other. They developed understanding for marriage, they should marry, other wise not.</a:t>
            </a:r>
          </a:p>
          <a:p>
            <a:pPr marL="0" indent="0">
              <a:buNone/>
            </a:pPr>
            <a:endParaRPr lang="en-US" b="1" dirty="0"/>
          </a:p>
        </p:txBody>
      </p:sp>
    </p:spTree>
    <p:extLst>
      <p:ext uri="{BB962C8B-B14F-4D97-AF65-F5344CB8AC3E}">
        <p14:creationId xmlns:p14="http://schemas.microsoft.com/office/powerpoint/2010/main" val="417049452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marL="0" indent="0">
              <a:buNone/>
            </a:pPr>
            <a:r>
              <a:rPr lang="en-US" b="1" dirty="0" smtClean="0"/>
              <a:t>5. Inter caste marriage: </a:t>
            </a:r>
            <a:r>
              <a:rPr lang="en-US" dirty="0" smtClean="0"/>
              <a:t>Caste system is very strongly present in India. Every one believes in the purity of blood, therefore the people do not encourage mixing with other castes. But now inter-caste marriage are practicing there. Inter caste marriage is of two types.</a:t>
            </a:r>
          </a:p>
          <a:p>
            <a:pPr marL="0" indent="0">
              <a:buNone/>
            </a:pPr>
            <a:r>
              <a:rPr lang="en-US" b="1" dirty="0" smtClean="0"/>
              <a:t>6. Anuloma: </a:t>
            </a:r>
            <a:r>
              <a:rPr lang="en-US" dirty="0" smtClean="0"/>
              <a:t>When the men of high castes are allowed to marry the women of lower castes is called Anuloma.</a:t>
            </a:r>
            <a:endParaRPr lang="en-US" b="1" dirty="0"/>
          </a:p>
        </p:txBody>
      </p:sp>
    </p:spTree>
    <p:extLst>
      <p:ext uri="{BB962C8B-B14F-4D97-AF65-F5344CB8AC3E}">
        <p14:creationId xmlns:p14="http://schemas.microsoft.com/office/powerpoint/2010/main" val="38370795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FUNCTION OF SOCIAL INSTITUTION</a:t>
            </a:r>
            <a:endParaRPr lang="en-US" dirty="0"/>
          </a:p>
        </p:txBody>
      </p:sp>
      <p:sp>
        <p:nvSpPr>
          <p:cNvPr id="3" name="Content Placeholder 2"/>
          <p:cNvSpPr>
            <a:spLocks noGrp="1"/>
          </p:cNvSpPr>
          <p:nvPr>
            <p:ph sz="quarter" idx="1"/>
          </p:nvPr>
        </p:nvSpPr>
        <p:spPr/>
        <p:txBody>
          <a:bodyPr/>
          <a:lstStyle/>
          <a:p>
            <a:pPr marL="514350" indent="-514350">
              <a:buFont typeface="+mj-lt"/>
              <a:buAutoNum type="arabicPeriod"/>
            </a:pPr>
            <a:r>
              <a:rPr lang="en-US" b="1" dirty="0" smtClean="0"/>
              <a:t>Reproduction: </a:t>
            </a:r>
            <a:r>
              <a:rPr lang="en-US" dirty="0" smtClean="0"/>
              <a:t>The institution reproduce human race, goods, services, traditions and all other patterns social life.</a:t>
            </a:r>
          </a:p>
          <a:p>
            <a:pPr>
              <a:buFont typeface="Wingdings" pitchFamily="2" charset="2"/>
              <a:buChar char="Ø"/>
            </a:pPr>
            <a:r>
              <a:rPr lang="en-US" b="1" dirty="0"/>
              <a:t> </a:t>
            </a:r>
            <a:r>
              <a:rPr lang="en-US" dirty="0" smtClean="0"/>
              <a:t>Human race is reproduces in family</a:t>
            </a:r>
          </a:p>
          <a:p>
            <a:pPr>
              <a:buFont typeface="Wingdings" pitchFamily="2" charset="2"/>
              <a:buChar char="Ø"/>
            </a:pPr>
            <a:r>
              <a:rPr lang="en-US" dirty="0" smtClean="0"/>
              <a:t>Material goods and services and produced and distributed by economic institution.</a:t>
            </a:r>
          </a:p>
          <a:p>
            <a:pPr>
              <a:buFont typeface="Wingdings" pitchFamily="2" charset="2"/>
              <a:buChar char="Ø"/>
            </a:pPr>
            <a:r>
              <a:rPr lang="en-US" dirty="0" smtClean="0"/>
              <a:t>Power and authority and status roles are fixed and produced by the political institution.</a:t>
            </a:r>
          </a:p>
          <a:p>
            <a:pPr>
              <a:buFont typeface="Wingdings" pitchFamily="2" charset="2"/>
              <a:buChar char="Ø"/>
            </a:pPr>
            <a:endParaRPr lang="en-US" dirty="0"/>
          </a:p>
        </p:txBody>
      </p:sp>
    </p:spTree>
    <p:extLst>
      <p:ext uri="{BB962C8B-B14F-4D97-AF65-F5344CB8AC3E}">
        <p14:creationId xmlns:p14="http://schemas.microsoft.com/office/powerpoint/2010/main" val="2577261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buNone/>
            </a:pPr>
            <a:r>
              <a:rPr lang="en-US" dirty="0" smtClean="0"/>
              <a:t>Men (higher casts) + women (lower casts) =  Anuloma</a:t>
            </a:r>
          </a:p>
          <a:p>
            <a:pPr marL="0" indent="0">
              <a:buNone/>
            </a:pPr>
            <a:r>
              <a:rPr lang="en-US" b="1" dirty="0" smtClean="0"/>
              <a:t>7. Pratiloma: </a:t>
            </a:r>
            <a:r>
              <a:rPr lang="en-US" dirty="0" smtClean="0"/>
              <a:t>When the women of higher castes mar to the men of lower castes is called pratiloma.</a:t>
            </a:r>
          </a:p>
          <a:p>
            <a:pPr marL="0" indent="0">
              <a:buNone/>
            </a:pPr>
            <a:r>
              <a:rPr lang="en-US" dirty="0" smtClean="0"/>
              <a:t>women ( higher castes ) + men ( lower castes ) =  Pratiloma.</a:t>
            </a:r>
            <a:endParaRPr lang="en-US" dirty="0"/>
          </a:p>
        </p:txBody>
      </p:sp>
    </p:spTree>
    <p:extLst>
      <p:ext uri="{BB962C8B-B14F-4D97-AF65-F5344CB8AC3E}">
        <p14:creationId xmlns:p14="http://schemas.microsoft.com/office/powerpoint/2010/main" val="79246821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buNone/>
            </a:pPr>
            <a:r>
              <a:rPr lang="en-US" b="1" dirty="0" smtClean="0"/>
              <a:t>8. Hypergamy: </a:t>
            </a:r>
            <a:r>
              <a:rPr lang="en-US" dirty="0" smtClean="0"/>
              <a:t>A man belonging to the nobility is allowed to marry a woman of lower social status is called “Hypergamy”</a:t>
            </a:r>
          </a:p>
          <a:p>
            <a:pPr marL="0" indent="0">
              <a:buNone/>
            </a:pPr>
            <a:r>
              <a:rPr lang="en-US" dirty="0" smtClean="0"/>
              <a:t>But when a woman of higher social status is marrying a man of lower social status is called “Hypergamy”.</a:t>
            </a:r>
          </a:p>
          <a:p>
            <a:pPr marL="0" indent="0">
              <a:buNone/>
            </a:pPr>
            <a:r>
              <a:rPr lang="en-US" b="1" dirty="0" smtClean="0"/>
              <a:t>9. Sororate marriage: </a:t>
            </a:r>
            <a:r>
              <a:rPr lang="en-US" dirty="0" smtClean="0"/>
              <a:t>It the wife is died. After the death. The husband marries this deceased</a:t>
            </a:r>
            <a:endParaRPr lang="en-US" b="1" dirty="0" smtClean="0"/>
          </a:p>
        </p:txBody>
      </p:sp>
    </p:spTree>
    <p:extLst>
      <p:ext uri="{BB962C8B-B14F-4D97-AF65-F5344CB8AC3E}">
        <p14:creationId xmlns:p14="http://schemas.microsoft.com/office/powerpoint/2010/main" val="20287128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marL="0" indent="0">
              <a:buNone/>
            </a:pPr>
            <a:r>
              <a:rPr lang="en-US" dirty="0" smtClean="0"/>
              <a:t>Wife’s sister. It means the he marries his     sister-n-law after the death of his wife. This marriage is called sororate marriage and is common in our society. When a person is to marry several sisters is called sororal polygyny.</a:t>
            </a:r>
          </a:p>
          <a:p>
            <a:pPr marL="0" indent="0">
              <a:buNone/>
            </a:pPr>
            <a:r>
              <a:rPr lang="en-US" b="1" dirty="0" smtClean="0"/>
              <a:t>10. Levirate marriage: </a:t>
            </a:r>
            <a:r>
              <a:rPr lang="en-US" dirty="0" smtClean="0"/>
              <a:t>When the husband is died. After the death the wife marries her deceased husband’s brother. It means that a person marries the widow of his brother. It is common in our society.</a:t>
            </a:r>
            <a:endParaRPr lang="en-US" b="1" dirty="0"/>
          </a:p>
        </p:txBody>
      </p:sp>
    </p:spTree>
    <p:extLst>
      <p:ext uri="{BB962C8B-B14F-4D97-AF65-F5344CB8AC3E}">
        <p14:creationId xmlns:p14="http://schemas.microsoft.com/office/powerpoint/2010/main" val="256452328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buNone/>
            </a:pPr>
            <a:r>
              <a:rPr lang="en-US" b="1" dirty="0" smtClean="0"/>
              <a:t>11. Marriage by elopement: </a:t>
            </a:r>
            <a:r>
              <a:rPr lang="en-US" dirty="0" smtClean="0"/>
              <a:t>If a boy and girl run away and marry against the choice of their parents. They marry either in court or other place, but the consent of their parents is not involved.</a:t>
            </a:r>
          </a:p>
          <a:p>
            <a:pPr marL="0" indent="0">
              <a:buNone/>
            </a:pPr>
            <a:r>
              <a:rPr lang="en-US" dirty="0" smtClean="0"/>
              <a:t>This marriage is called marriage by elopement.</a:t>
            </a:r>
          </a:p>
          <a:p>
            <a:pPr marL="0" indent="0">
              <a:buNone/>
            </a:pPr>
            <a:r>
              <a:rPr lang="en-US" b="1" dirty="0" smtClean="0"/>
              <a:t>12. Compassionate Marriage: </a:t>
            </a:r>
            <a:r>
              <a:rPr lang="en-US" dirty="0" smtClean="0"/>
              <a:t>The dissolution of marriage by mutual consents due to having no</a:t>
            </a:r>
            <a:endParaRPr lang="en-US" dirty="0"/>
          </a:p>
        </p:txBody>
      </p:sp>
    </p:spTree>
    <p:extLst>
      <p:ext uri="{BB962C8B-B14F-4D97-AF65-F5344CB8AC3E}">
        <p14:creationId xmlns:p14="http://schemas.microsoft.com/office/powerpoint/2010/main" val="80142458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buNone/>
            </a:pPr>
            <a:r>
              <a:rPr lang="en-US" dirty="0" smtClean="0"/>
              <a:t>children. They (couple) have complete understanding and mutual consent that it there is no child, the marriage will be dissolved. The marriage is  compassionate marriage.</a:t>
            </a:r>
          </a:p>
          <a:p>
            <a:pPr marL="0" indent="0">
              <a:buNone/>
            </a:pPr>
            <a:r>
              <a:rPr lang="en-US" b="1" dirty="0" smtClean="0"/>
              <a:t>13. Arranged Marriage: </a:t>
            </a:r>
            <a:r>
              <a:rPr lang="en-US" dirty="0" smtClean="0"/>
              <a:t>the marriage, which arranged by the consent of both sides parent. The parents of both boy and girl will come together and decide for their marriage.</a:t>
            </a:r>
            <a:endParaRPr lang="en-US" b="1" dirty="0"/>
          </a:p>
        </p:txBody>
      </p:sp>
    </p:spTree>
    <p:extLst>
      <p:ext uri="{BB962C8B-B14F-4D97-AF65-F5344CB8AC3E}">
        <p14:creationId xmlns:p14="http://schemas.microsoft.com/office/powerpoint/2010/main" val="325310161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marL="0" indent="0">
              <a:buNone/>
            </a:pPr>
            <a:r>
              <a:rPr lang="en-US" dirty="0" smtClean="0"/>
              <a:t>Sometime even the boy and girl doses not see one another. They only sacrifice for the pleasure of their parents.</a:t>
            </a:r>
          </a:p>
          <a:p>
            <a:pPr marL="0" indent="0">
              <a:buNone/>
            </a:pPr>
            <a:r>
              <a:rPr lang="en-US" b="1" dirty="0" smtClean="0"/>
              <a:t>14. Love Marriage: </a:t>
            </a:r>
            <a:r>
              <a:rPr lang="en-US" dirty="0" smtClean="0"/>
              <a:t>the system under which the youngsters themselves select their life partners is called love marriage. Both of the mates feel that they get sufficient maturity to decide about their future life and selection of their mates with whom they are to pull on throughout their life.</a:t>
            </a:r>
          </a:p>
        </p:txBody>
      </p:sp>
    </p:spTree>
    <p:extLst>
      <p:ext uri="{BB962C8B-B14F-4D97-AF65-F5344CB8AC3E}">
        <p14:creationId xmlns:p14="http://schemas.microsoft.com/office/powerpoint/2010/main" val="244666318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marL="0" indent="0">
              <a:buNone/>
            </a:pPr>
            <a:r>
              <a:rPr lang="en-US" dirty="0" smtClean="0"/>
              <a:t>They therefore, argue that let their choice and word be final in such matters and not those of the parents.</a:t>
            </a:r>
          </a:p>
          <a:p>
            <a:pPr marL="0" indent="0">
              <a:buNone/>
            </a:pPr>
            <a:r>
              <a:rPr lang="en-US" b="1" dirty="0" smtClean="0"/>
              <a:t>15. Swara Marriage: </a:t>
            </a:r>
            <a:r>
              <a:rPr lang="en-US" dirty="0" smtClean="0"/>
              <a:t>This is common in pukhtoon, society. When any conflict occurred, one party faced injustice and the other did it.</a:t>
            </a:r>
          </a:p>
          <a:p>
            <a:pPr marL="0" indent="0">
              <a:buNone/>
            </a:pPr>
            <a:r>
              <a:rPr lang="en-US" dirty="0" smtClean="0"/>
              <a:t>The jirga will be arranged and decide one party as the defaulter and the other as innocent.</a:t>
            </a:r>
            <a:endParaRPr lang="en-US" dirty="0"/>
          </a:p>
        </p:txBody>
      </p:sp>
    </p:spTree>
    <p:extLst>
      <p:ext uri="{BB962C8B-B14F-4D97-AF65-F5344CB8AC3E}">
        <p14:creationId xmlns:p14="http://schemas.microsoft.com/office/powerpoint/2010/main" val="292427480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buNone/>
            </a:pPr>
            <a:r>
              <a:rPr lang="en-US" dirty="0" smtClean="0"/>
              <a:t>So the innocent party will get favour from jirga. The Jirga if decided that the defaulter will give their daughter, sister or other woman as a fine to remove the difference with the opponent party. The marriage of that female of the defaulter party will be arranged with a male of the innocent party, be called Swara marriage.</a:t>
            </a:r>
            <a:endParaRPr lang="en-US" dirty="0"/>
          </a:p>
        </p:txBody>
      </p:sp>
    </p:spTree>
    <p:extLst>
      <p:ext uri="{BB962C8B-B14F-4D97-AF65-F5344CB8AC3E}">
        <p14:creationId xmlns:p14="http://schemas.microsoft.com/office/powerpoint/2010/main" val="399443597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style>
          <a:lnRef idx="1">
            <a:schemeClr val="accent4"/>
          </a:lnRef>
          <a:fillRef idx="3">
            <a:schemeClr val="accent4"/>
          </a:fillRef>
          <a:effectRef idx="2">
            <a:schemeClr val="accent4"/>
          </a:effectRef>
          <a:fontRef idx="minor">
            <a:schemeClr val="lt1"/>
          </a:fontRef>
        </p:style>
        <p:txBody>
          <a:bodyPr anchor="ctr">
            <a:normAutofit/>
          </a:bodyPr>
          <a:lstStyle/>
          <a:p>
            <a:pPr marL="0" indent="0" algn="ctr">
              <a:buNone/>
            </a:pPr>
            <a:r>
              <a:rPr lang="en-US" sz="5400" dirty="0" smtClean="0"/>
              <a:t>THANK YOU</a:t>
            </a:r>
            <a:endParaRPr lang="en-US" sz="5400" dirty="0"/>
          </a:p>
        </p:txBody>
      </p:sp>
    </p:spTree>
    <p:extLst>
      <p:ext uri="{BB962C8B-B14F-4D97-AF65-F5344CB8AC3E}">
        <p14:creationId xmlns:p14="http://schemas.microsoft.com/office/powerpoint/2010/main" val="859088210"/>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3">
                                            <p:bg/>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2000" fill="hold"/>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dirty="0" smtClean="0"/>
              <a:t>Values, beliefs, rituals and ceremonies are the products of religious institution.</a:t>
            </a:r>
          </a:p>
          <a:p>
            <a:pPr>
              <a:buFont typeface="Wingdings" pitchFamily="2" charset="2"/>
              <a:buChar char="Ø"/>
            </a:pPr>
            <a:r>
              <a:rPr lang="en-US" dirty="0" smtClean="0"/>
              <a:t>Various techniques and ways life living for the people are produced by educational institution.</a:t>
            </a:r>
          </a:p>
          <a:p>
            <a:pPr marL="0" indent="0">
              <a:buNone/>
            </a:pPr>
            <a:r>
              <a:rPr lang="en-US" b="1" dirty="0" smtClean="0"/>
              <a:t>2. socialization:</a:t>
            </a:r>
            <a:r>
              <a:rPr lang="en-US" dirty="0" smtClean="0"/>
              <a:t> All the institutions process social norms by transmitting them to the people socialization is the process of induction into the social world , or we can say that the learning of the ways of life of groups is the socialization.</a:t>
            </a:r>
            <a:endParaRPr lang="en-US" b="1" dirty="0"/>
          </a:p>
        </p:txBody>
      </p:sp>
    </p:spTree>
    <p:extLst>
      <p:ext uri="{BB962C8B-B14F-4D97-AF65-F5344CB8AC3E}">
        <p14:creationId xmlns:p14="http://schemas.microsoft.com/office/powerpoint/2010/main" val="1511231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buNone/>
            </a:pPr>
            <a:r>
              <a:rPr lang="en-US" dirty="0" smtClean="0"/>
              <a:t> Socialization of the individuals starts within the family and they come out of the family and get exposure to other institution.</a:t>
            </a:r>
          </a:p>
          <a:p>
            <a:pPr marL="0" indent="0">
              <a:buNone/>
            </a:pPr>
            <a:r>
              <a:rPr lang="en-US" b="1" dirty="0" smtClean="0"/>
              <a:t>3. Policy making: </a:t>
            </a:r>
            <a:r>
              <a:rPr lang="en-US" dirty="0" smtClean="0"/>
              <a:t>This is the responsibility of the state i.e. political institutions to make policies for the security and welfare of the people.</a:t>
            </a:r>
          </a:p>
          <a:p>
            <a:pPr marL="0" indent="0">
              <a:buNone/>
            </a:pPr>
            <a:r>
              <a:rPr lang="en-US" dirty="0" smtClean="0"/>
              <a:t>There are three branches, which are responsible for policies making and implementations.</a:t>
            </a:r>
            <a:endParaRPr lang="en-US" dirty="0"/>
          </a:p>
        </p:txBody>
      </p:sp>
    </p:spTree>
    <p:extLst>
      <p:ext uri="{BB962C8B-B14F-4D97-AF65-F5344CB8AC3E}">
        <p14:creationId xmlns:p14="http://schemas.microsoft.com/office/powerpoint/2010/main" val="581461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81000" y="1524001"/>
            <a:ext cx="8229600" cy="4525963"/>
          </a:xfrm>
        </p:spPr>
        <p:txBody>
          <a:bodyPr>
            <a:normAutofit/>
          </a:bodyPr>
          <a:lstStyle/>
          <a:p>
            <a:pPr>
              <a:buFont typeface="Wingdings" pitchFamily="2" charset="2"/>
              <a:buChar char="Ø"/>
            </a:pPr>
            <a:r>
              <a:rPr lang="en-US" dirty="0" smtClean="0"/>
              <a:t>Legislation makes laws.</a:t>
            </a:r>
          </a:p>
          <a:p>
            <a:pPr>
              <a:buFont typeface="Wingdings" pitchFamily="2" charset="2"/>
              <a:buChar char="Ø"/>
            </a:pPr>
            <a:r>
              <a:rPr lang="en-US" dirty="0" smtClean="0"/>
              <a:t>Judiciary defines these laws and punishes the violators.</a:t>
            </a:r>
          </a:p>
          <a:p>
            <a:pPr>
              <a:buFont typeface="Wingdings" pitchFamily="2" charset="2"/>
              <a:buChar char="Ø"/>
            </a:pPr>
            <a:r>
              <a:rPr lang="en-US" dirty="0" smtClean="0"/>
              <a:t>Executive implements and enforce these laws</a:t>
            </a:r>
          </a:p>
          <a:p>
            <a:pPr marL="0" indent="0">
              <a:buNone/>
            </a:pPr>
            <a:r>
              <a:rPr lang="en-US" dirty="0" smtClean="0"/>
              <a:t>To the government is responsible for making and implementation of policies.</a:t>
            </a:r>
          </a:p>
          <a:p>
            <a:pPr marL="0" indent="0">
              <a:buNone/>
            </a:pPr>
            <a:r>
              <a:rPr lang="en-US" b="1" dirty="0" smtClean="0"/>
              <a:t>4. To educate the people:</a:t>
            </a:r>
            <a:r>
              <a:rPr lang="en-US" dirty="0" smtClean="0"/>
              <a:t> institution are provided</a:t>
            </a:r>
            <a:endParaRPr lang="en-US" b="1" dirty="0"/>
          </a:p>
        </p:txBody>
      </p:sp>
    </p:spTree>
    <p:extLst>
      <p:ext uri="{BB962C8B-B14F-4D97-AF65-F5344CB8AC3E}">
        <p14:creationId xmlns:p14="http://schemas.microsoft.com/office/powerpoint/2010/main" val="1828536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buNone/>
            </a:pPr>
            <a:r>
              <a:rPr lang="en-US" dirty="0"/>
              <a:t>to educate the people e.g. educational institutions provides schools, colleges, universities to increase</a:t>
            </a:r>
            <a:endParaRPr lang="en-US" dirty="0" smtClean="0"/>
          </a:p>
          <a:p>
            <a:pPr marL="0" indent="0">
              <a:buNone/>
            </a:pPr>
            <a:r>
              <a:rPr lang="en-US" dirty="0" smtClean="0"/>
              <a:t>Literacy rate and aware the people. </a:t>
            </a:r>
          </a:p>
          <a:p>
            <a:pPr marL="0" indent="0">
              <a:buNone/>
            </a:pPr>
            <a:r>
              <a:rPr lang="en-US" dirty="0" smtClean="0"/>
              <a:t>Religious institution also guides and shapes personality of the young. It teachers morality and ethics.</a:t>
            </a:r>
            <a:endParaRPr lang="en-US" dirty="0"/>
          </a:p>
        </p:txBody>
      </p:sp>
    </p:spTree>
    <p:extLst>
      <p:ext uri="{BB962C8B-B14F-4D97-AF65-F5344CB8AC3E}">
        <p14:creationId xmlns:p14="http://schemas.microsoft.com/office/powerpoint/2010/main" val="244903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562</TotalTime>
  <Words>3566</Words>
  <Application>Microsoft Office PowerPoint</Application>
  <PresentationFormat>On-screen Show (4:3)</PresentationFormat>
  <Paragraphs>154</Paragraphs>
  <Slides>58</Slides>
  <Notes>0</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Civic</vt:lpstr>
      <vt:lpstr>SOCIOLOGY</vt:lpstr>
      <vt:lpstr>CHAPTER NO. 05</vt:lpstr>
      <vt:lpstr>SOCIAL INSTITUTION</vt:lpstr>
      <vt:lpstr>DEFINITION OF SOCIAL INSTITUTION</vt:lpstr>
      <vt:lpstr>FUNCTION OF SOCIAL INSTITUTION</vt:lpstr>
      <vt:lpstr>PowerPoint Presentation</vt:lpstr>
      <vt:lpstr>PowerPoint Presentation</vt:lpstr>
      <vt:lpstr>PowerPoint Presentation</vt:lpstr>
      <vt:lpstr>PowerPoint Presentation</vt:lpstr>
      <vt:lpstr>FAMILY INSTITUTIONS</vt:lpstr>
      <vt:lpstr>DEFINITION OF FAMILY</vt:lpstr>
      <vt:lpstr>CHARACTERISTIC OF FAMILY</vt:lpstr>
      <vt:lpstr>PowerPoint Presentation</vt:lpstr>
      <vt:lpstr>PowerPoint Presentation</vt:lpstr>
      <vt:lpstr>Types/classification of families</vt:lpstr>
      <vt:lpstr>PowerPoint Presentation</vt:lpstr>
      <vt:lpstr>PowerPoint Presentation</vt:lpstr>
      <vt:lpstr>PowerPoint Presentation</vt:lpstr>
      <vt:lpstr>PowerPoint Presentation</vt:lpstr>
      <vt:lpstr>On the basis of authority</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Definition of marriage</vt:lpstr>
      <vt:lpstr>Mate Selection</vt:lpstr>
      <vt:lpstr>PowerPoint Presentation</vt:lpstr>
      <vt:lpstr>Type Of Marriage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Institution</dc:title>
  <dc:creator>Hp</dc:creator>
  <cp:lastModifiedBy>Windows User</cp:lastModifiedBy>
  <cp:revision>68</cp:revision>
  <dcterms:created xsi:type="dcterms:W3CDTF">2019-11-06T15:39:23Z</dcterms:created>
  <dcterms:modified xsi:type="dcterms:W3CDTF">2020-05-02T10:48:29Z</dcterms:modified>
</cp:coreProperties>
</file>